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35"/>
  </p:notesMasterIdLst>
  <p:sldIdLst>
    <p:sldId id="256" r:id="rId2"/>
    <p:sldId id="275" r:id="rId3"/>
    <p:sldId id="268" r:id="rId4"/>
    <p:sldId id="269" r:id="rId5"/>
    <p:sldId id="277" r:id="rId6"/>
    <p:sldId id="278" r:id="rId7"/>
    <p:sldId id="279" r:id="rId8"/>
    <p:sldId id="280" r:id="rId9"/>
    <p:sldId id="281" r:id="rId10"/>
    <p:sldId id="282" r:id="rId11"/>
    <p:sldId id="283" r:id="rId12"/>
    <p:sldId id="289" r:id="rId13"/>
    <p:sldId id="284" r:id="rId14"/>
    <p:sldId id="285" r:id="rId15"/>
    <p:sldId id="286" r:id="rId16"/>
    <p:sldId id="287" r:id="rId17"/>
    <p:sldId id="288"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Lst>
  <p:sldSz cx="9144000" cy="5143500" type="screen16x9"/>
  <p:notesSz cx="6858000" cy="9144000"/>
  <p:embeddedFontLst>
    <p:embeddedFont>
      <p:font typeface="Berlin Sans FB Demi" panose="020E0802020502020306" pitchFamily="34" charset="0"/>
      <p:bold r:id="rId36"/>
    </p:embeddedFont>
    <p:embeddedFont>
      <p:font typeface="Bernard MT Condensed" panose="02050806060905020404" pitchFamily="18"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29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55399ae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55399ae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59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8683443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24357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849457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2" name="TextBox 11"/>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3" name="TextBox 12"/>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2408828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786804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17519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770557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8" name="Title 1"/>
          <p:cNvSpPr>
            <a:spLocks noGrp="1"/>
          </p:cNvSpPr>
          <p:nvPr>
            <p:ph type="title"/>
          </p:nvPr>
        </p:nvSpPr>
        <p:spPr>
          <a:xfrm>
            <a:off x="514351" y="457201"/>
            <a:ext cx="7598569" cy="10922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524757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6648189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2936818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14474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585078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48619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5522320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36754532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24094711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4848160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smtClean="0"/>
              <a:pPr/>
              <a:t>5/18/2021</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it-IT" smtClean="0"/>
              <a:t>‹N›</a:t>
            </a:fld>
            <a:endParaRPr lang="it-IT"/>
          </a:p>
        </p:txBody>
      </p:sp>
    </p:spTree>
    <p:extLst>
      <p:ext uri="{BB962C8B-B14F-4D97-AF65-F5344CB8AC3E}">
        <p14:creationId xmlns:p14="http://schemas.microsoft.com/office/powerpoint/2010/main" val="1543954888"/>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659371" y="1871332"/>
            <a:ext cx="5398295" cy="1687032"/>
          </a:xfrm>
          <a:prstGeom prst="rect">
            <a:avLst/>
          </a:prstGeom>
        </p:spPr>
        <p:txBody>
          <a:bodyPr spcFirstLastPara="1" wrap="square" lIns="91425" tIns="91425" rIns="91425" bIns="91425" anchor="ctr" anchorCtr="0">
            <a:noAutofit/>
          </a:bodyPr>
          <a:lstStyle/>
          <a:p>
            <a:pPr algn="ctr">
              <a:spcBef>
                <a:spcPts val="0"/>
              </a:spcBef>
            </a:pPr>
            <a:r>
              <a:rPr lang="en-US" sz="2400" b="1" i="0" dirty="0">
                <a:solidFill>
                  <a:srgbClr val="00B050"/>
                </a:solidFill>
                <a:effectLst/>
                <a:latin typeface="Berlin Sans FB Demi" panose="020E0802020502020306" pitchFamily="34" charset="0"/>
              </a:rPr>
              <a:t>Unsupervised Learning applied to Customer Lifetime Value (CLV)</a:t>
            </a:r>
            <a:br>
              <a:rPr lang="en-US" sz="2800" b="1" i="0" dirty="0">
                <a:solidFill>
                  <a:srgbClr val="00B050"/>
                </a:solidFill>
                <a:effectLst/>
                <a:latin typeface="Berlin Sans FB Demi" panose="020E0802020502020306" pitchFamily="34" charset="0"/>
              </a:rPr>
            </a:br>
            <a:endParaRPr sz="2800" dirty="0">
              <a:solidFill>
                <a:srgbClr val="00B050"/>
              </a:solidFill>
              <a:effectLst>
                <a:outerShdw blurRad="63500" sx="102000" sy="102000" algn="ctr" rotWithShape="0">
                  <a:prstClr val="black">
                    <a:alpha val="40000"/>
                  </a:prstClr>
                </a:outerShdw>
              </a:effectLst>
              <a:latin typeface="Berlin Sans FB Demi" panose="020E0802020502020306" pitchFamily="34" charset="0"/>
            </a:endParaRPr>
          </a:p>
        </p:txBody>
      </p:sp>
      <p:sp>
        <p:nvSpPr>
          <p:cNvPr id="59" name="Google Shape;59;p13"/>
          <p:cNvSpPr txBox="1">
            <a:spLocks noGrp="1"/>
          </p:cNvSpPr>
          <p:nvPr>
            <p:ph type="subTitle" idx="1"/>
          </p:nvPr>
        </p:nvSpPr>
        <p:spPr>
          <a:xfrm>
            <a:off x="200246" y="418214"/>
            <a:ext cx="5398295" cy="12688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4000" b="1" dirty="0" err="1">
                <a:solidFill>
                  <a:srgbClr val="FFC000"/>
                </a:solidFill>
                <a:effectLst>
                  <a:reflection blurRad="6350" stA="50000" endA="300" endPos="50000" dist="29997" dir="5400000" sy="-100000" algn="bl" rotWithShape="0"/>
                </a:effectLst>
              </a:rPr>
              <a:t>Astin</a:t>
            </a:r>
            <a:r>
              <a:rPr lang="it-IT" sz="4000" b="1" dirty="0">
                <a:effectLst>
                  <a:reflection blurRad="6350" stA="50000" endA="300" endPos="50000" dist="29997" dir="5400000" sy="-100000" algn="bl" rotWithShape="0"/>
                </a:effectLst>
              </a:rPr>
              <a:t> </a:t>
            </a:r>
            <a:r>
              <a:rPr lang="it-IT" sz="4000" b="1" dirty="0">
                <a:solidFill>
                  <a:srgbClr val="FFC000"/>
                </a:solidFill>
                <a:effectLst>
                  <a:reflection blurRad="6350" stA="50000" endA="300" endPos="50000" dist="29997" dir="5400000" sy="-100000" algn="bl" rotWithShape="0"/>
                </a:effectLst>
              </a:rPr>
              <a:t>2021</a:t>
            </a:r>
            <a:r>
              <a:rPr lang="it-IT" sz="4000" b="1" dirty="0">
                <a:effectLst>
                  <a:reflection blurRad="6350" stA="50000" endA="300" endPos="50000" dist="29997" dir="5400000" sy="-100000" algn="bl" rotWithShape="0"/>
                </a:effectLst>
              </a:rPr>
              <a:t> </a:t>
            </a:r>
          </a:p>
          <a:p>
            <a:pPr marL="0" lvl="0" indent="0" algn="l" rtl="0">
              <a:spcBef>
                <a:spcPts val="0"/>
              </a:spcBef>
              <a:spcAft>
                <a:spcPts val="0"/>
              </a:spcAft>
              <a:buNone/>
            </a:pPr>
            <a:r>
              <a:rPr lang="it-IT" sz="4000" b="1" dirty="0">
                <a:solidFill>
                  <a:srgbClr val="FFC000"/>
                </a:solidFill>
                <a:effectLst>
                  <a:reflection blurRad="6350" stA="50000" endA="300" endPos="50000" dist="29997" dir="5400000" sy="-100000" algn="bl" rotWithShape="0"/>
                </a:effectLst>
              </a:rPr>
              <a:t>online</a:t>
            </a:r>
            <a:r>
              <a:rPr lang="it-IT" sz="4000" b="1" dirty="0">
                <a:effectLst>
                  <a:reflection blurRad="6350" stA="50000" endA="300" endPos="50000" dist="29997" dir="5400000" sy="-100000" algn="bl" rotWithShape="0"/>
                </a:effectLst>
              </a:rPr>
              <a:t> </a:t>
            </a:r>
            <a:r>
              <a:rPr lang="it-IT" sz="4000" b="1" dirty="0" err="1">
                <a:solidFill>
                  <a:srgbClr val="FFC000"/>
                </a:solidFill>
                <a:effectLst>
                  <a:reflection blurRad="6350" stA="50000" endA="300" endPos="50000" dist="29997" dir="5400000" sy="-100000" algn="bl" rotWithShape="0"/>
                </a:effectLst>
              </a:rPr>
              <a:t>Colloquium</a:t>
            </a:r>
            <a:r>
              <a:rPr lang="it-IT" sz="2000" b="1" dirty="0">
                <a:effectLst>
                  <a:reflection blurRad="6350" stA="50000" endA="300" endPos="50000" dist="29997" dir="5400000" sy="-100000" algn="bl" rotWithShape="0"/>
                </a:effectLst>
              </a:rPr>
              <a:t> </a:t>
            </a:r>
            <a:endParaRPr sz="2000" b="1" dirty="0">
              <a:effectLst>
                <a:reflection blurRad="6350" stA="50000" endA="300" endPos="50000" dist="29997" dir="5400000" sy="-100000" algn="bl" rotWithShape="0"/>
              </a:effectLst>
            </a:endParaRPr>
          </a:p>
        </p:txBody>
      </p:sp>
      <p:sp>
        <p:nvSpPr>
          <p:cNvPr id="2" name="CasellaDiTesto 1">
            <a:extLst>
              <a:ext uri="{FF2B5EF4-FFF2-40B4-BE49-F238E27FC236}">
                <a16:creationId xmlns:a16="http://schemas.microsoft.com/office/drawing/2014/main" id="{C548618B-E20C-404D-B37C-C8E2940E8A7F}"/>
              </a:ext>
            </a:extLst>
          </p:cNvPr>
          <p:cNvSpPr txBox="1"/>
          <p:nvPr/>
        </p:nvSpPr>
        <p:spPr>
          <a:xfrm>
            <a:off x="531628" y="3976577"/>
            <a:ext cx="7988595" cy="369332"/>
          </a:xfrm>
          <a:prstGeom prst="rect">
            <a:avLst/>
          </a:prstGeom>
          <a:noFill/>
        </p:spPr>
        <p:txBody>
          <a:bodyPr wrap="square" rtlCol="0">
            <a:spAutoFit/>
          </a:bodyPr>
          <a:lstStyle/>
          <a:p>
            <a:r>
              <a:rPr lang="it-IT" dirty="0" err="1">
                <a:solidFill>
                  <a:srgbClr val="00B0F0"/>
                </a:solidFill>
              </a:rPr>
              <a:t>Wed</a:t>
            </a:r>
            <a:r>
              <a:rPr lang="it-IT" dirty="0">
                <a:solidFill>
                  <a:srgbClr val="00B0F0"/>
                </a:solidFill>
              </a:rPr>
              <a:t> </a:t>
            </a:r>
            <a:r>
              <a:rPr lang="it-IT" dirty="0" err="1">
                <a:solidFill>
                  <a:srgbClr val="00B0F0"/>
                </a:solidFill>
              </a:rPr>
              <a:t>May</a:t>
            </a:r>
            <a:r>
              <a:rPr lang="it-IT" dirty="0">
                <a:solidFill>
                  <a:srgbClr val="00B0F0"/>
                </a:solidFill>
              </a:rPr>
              <a:t> 19th, 2021							Claudio Giorgio Giancaterino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D7C40FC2-32DF-452A-9836-753229409A1E}"/>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Autoencoders</a:t>
            </a:r>
            <a:endParaRPr lang="it-IT" sz="2400" dirty="0">
              <a:solidFill>
                <a:srgbClr val="00B050"/>
              </a:solidFill>
              <a:latin typeface="Bernard MT Condensed" panose="02050806060905020404" pitchFamily="18" charset="0"/>
            </a:endParaRPr>
          </a:p>
        </p:txBody>
      </p:sp>
      <p:sp>
        <p:nvSpPr>
          <p:cNvPr id="5" name="CasellaDiTesto 4">
            <a:extLst>
              <a:ext uri="{FF2B5EF4-FFF2-40B4-BE49-F238E27FC236}">
                <a16:creationId xmlns:a16="http://schemas.microsoft.com/office/drawing/2014/main" id="{70DDC188-476A-4D91-AE9F-0FD335315F39}"/>
              </a:ext>
            </a:extLst>
          </p:cNvPr>
          <p:cNvSpPr txBox="1"/>
          <p:nvPr/>
        </p:nvSpPr>
        <p:spPr>
          <a:xfrm>
            <a:off x="170121" y="541494"/>
            <a:ext cx="5486400" cy="4483279"/>
          </a:xfrm>
          <a:prstGeom prst="rect">
            <a:avLst/>
          </a:prstGeom>
          <a:noFill/>
        </p:spPr>
        <p:txBody>
          <a:bodyPr wrap="square">
            <a:spAutoFit/>
          </a:bodyPr>
          <a:lstStyle/>
          <a:p>
            <a:pPr algn="just">
              <a:spcAft>
                <a:spcPts val="1575"/>
              </a:spcAft>
            </a:pPr>
            <a:r>
              <a:rPr lang="en-GB" sz="1400" dirty="0">
                <a:solidFill>
                  <a:srgbClr val="000000"/>
                </a:solidFill>
                <a:effectLst/>
                <a:latin typeface="Berlin Sans FB Demi" panose="020E0802020502020306" pitchFamily="34" charset="0"/>
                <a:ea typeface="Times New Roman" panose="02020603050405020304" pitchFamily="18" charset="0"/>
              </a:rPr>
              <a:t>Autoencoder, like PCA, is a tool to find a lower-dimensional representation of high-dimensional data, but unlike PCA is able to capture non-linearity using activation functions. Autoencoders are Neural Networks where the output layer has the same dimension of the input layer. An autoencoder replicates the data from the input to the output in an unsupervised manner, reconstruct each dimension of the input by passing it through the network. During the replication process, the size of the input is reduced into its smaller representation held in a latent space then the output is reconstructed from this reduced representation of </a:t>
            </a:r>
            <a:r>
              <a:rPr lang="en-GB" sz="1400" dirty="0">
                <a:solidFill>
                  <a:srgbClr val="000000"/>
                </a:solidFill>
                <a:latin typeface="Berlin Sans FB Demi" panose="020E0802020502020306" pitchFamily="34" charset="0"/>
              </a:rPr>
              <a:t>the input. The architecture of an Autoencoder is based on: </a:t>
            </a:r>
            <a:endParaRPr lang="it-IT" sz="1400" dirty="0">
              <a:solidFill>
                <a:srgbClr val="000000"/>
              </a:solidFill>
              <a:latin typeface="Berlin Sans FB Demi" panose="020E0802020502020306" pitchFamily="34" charset="0"/>
            </a:endParaRPr>
          </a:p>
          <a:p>
            <a:pPr algn="just">
              <a:spcAft>
                <a:spcPts val="1575"/>
              </a:spcAft>
            </a:pPr>
            <a:r>
              <a:rPr lang="it-IT" sz="1400" dirty="0">
                <a:solidFill>
                  <a:srgbClr val="000000"/>
                </a:solidFill>
                <a:latin typeface="Berlin Sans FB Demi" panose="020E0802020502020306" pitchFamily="34" charset="0"/>
              </a:rPr>
              <a:t>-</a:t>
            </a:r>
            <a:r>
              <a:rPr lang="en-GB" sz="1400" dirty="0">
                <a:solidFill>
                  <a:srgbClr val="000000"/>
                </a:solidFill>
                <a:latin typeface="Berlin Sans FB Demi" panose="020E0802020502020306" pitchFamily="34" charset="0"/>
              </a:rPr>
              <a:t>Encoder: it is a feedforward neural network that compresses the input into a latent space representation.</a:t>
            </a:r>
            <a:endParaRPr lang="it-IT" sz="1400" dirty="0">
              <a:solidFill>
                <a:srgbClr val="000000"/>
              </a:solidFill>
              <a:latin typeface="Berlin Sans FB Demi" panose="020E0802020502020306" pitchFamily="34" charset="0"/>
            </a:endParaRPr>
          </a:p>
          <a:p>
            <a:pPr>
              <a:spcAft>
                <a:spcPts val="800"/>
              </a:spcAft>
            </a:pPr>
            <a:r>
              <a:rPr lang="en-GB" sz="1400" dirty="0">
                <a:solidFill>
                  <a:srgbClr val="000000"/>
                </a:solidFill>
                <a:latin typeface="Berlin Sans FB Demi" panose="020E0802020502020306" pitchFamily="34" charset="0"/>
              </a:rPr>
              <a:t>-Bottleneck: the middle layer of the network that contains the reduced representation of the input that is fed into the decoder.</a:t>
            </a:r>
            <a:endParaRPr lang="it-IT" sz="1400" dirty="0">
              <a:solidFill>
                <a:srgbClr val="000000"/>
              </a:solidFill>
              <a:latin typeface="Berlin Sans FB Demi" panose="020E0802020502020306" pitchFamily="34" charset="0"/>
            </a:endParaRPr>
          </a:p>
          <a:p>
            <a:pPr>
              <a:spcAft>
                <a:spcPts val="800"/>
              </a:spcAft>
            </a:pPr>
            <a:r>
              <a:rPr lang="en-GB" sz="1400" dirty="0">
                <a:solidFill>
                  <a:srgbClr val="000000"/>
                </a:solidFill>
                <a:latin typeface="Berlin Sans FB Demi" panose="020E0802020502020306" pitchFamily="34" charset="0"/>
              </a:rPr>
              <a:t>-Decoder: it is also a feedforward neural network like the encoder and rebuild the input back to the original dimensions from the bottleneck.</a:t>
            </a:r>
            <a:endParaRPr lang="it-IT" sz="1400" dirty="0">
              <a:solidFill>
                <a:srgbClr val="000000"/>
              </a:solidFill>
              <a:latin typeface="Berlin Sans FB Demi" panose="020E0802020502020306" pitchFamily="34" charset="0"/>
            </a:endParaRPr>
          </a:p>
        </p:txBody>
      </p:sp>
      <p:pic>
        <p:nvPicPr>
          <p:cNvPr id="3074" name="Picture 2" descr="2019.12.09(pm): Autoencoder - SEONGJUHONG">
            <a:extLst>
              <a:ext uri="{FF2B5EF4-FFF2-40B4-BE49-F238E27FC236}">
                <a16:creationId xmlns:a16="http://schemas.microsoft.com/office/drawing/2014/main" id="{37ED9748-B810-4A37-93A4-1C6A59DE1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521" y="1981871"/>
            <a:ext cx="3432703" cy="160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13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143A937-7FA7-4430-8623-06D1D37B28A9}"/>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Isomap</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BB6984D0-B63C-48FC-A353-28414D8236D2}"/>
              </a:ext>
            </a:extLst>
          </p:cNvPr>
          <p:cNvSpPr txBox="1"/>
          <p:nvPr/>
        </p:nvSpPr>
        <p:spPr>
          <a:xfrm>
            <a:off x="368594" y="686637"/>
            <a:ext cx="3650511" cy="3600986"/>
          </a:xfrm>
          <a:prstGeom prst="rect">
            <a:avLst/>
          </a:prstGeom>
          <a:noFill/>
        </p:spPr>
        <p:txBody>
          <a:bodyPr wrap="square" rtlCol="0">
            <a:spAutoFit/>
          </a:bodyPr>
          <a:lstStyle/>
          <a:p>
            <a:pPr algn="just"/>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a.k.a. isometric mapping, is a non-linear dimensionality reduction method based on the spectral theory which tries to preserve the geodesic distances in the lower dimension. </a:t>
            </a:r>
            <a:r>
              <a:rPr lang="en-GB" sz="1500" dirty="0" err="1">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Isomap</a:t>
            </a:r>
            <a:r>
              <a:rPr lang="en-GB" sz="1500" dirty="0">
                <a:solidFill>
                  <a:srgbClr val="000000"/>
                </a:solidFill>
                <a:effectLst/>
                <a:latin typeface="Berlin Sans FB Demi" panose="020E0802020502020306" pitchFamily="34" charset="0"/>
                <a:ea typeface="Calibri" panose="020F0502020204030204" pitchFamily="34" charset="0"/>
                <a:cs typeface="Times New Roman" panose="02020603050405020304" pitchFamily="18" charset="0"/>
              </a:rPr>
              <a:t> starts finding nearest neighbours to each sample, and after that, it uses graph distance to estimate the geodesic distance between all pairs of points computing their shortest path distances. At the end, through eigenvalue decomposition of the geodesic distance matrix, it builds the low dimensional embedding of the data set.</a:t>
            </a:r>
            <a:endParaRPr lang="it-IT" sz="1500" dirty="0">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39877125-C731-42D1-86EB-045A36603BB7}"/>
              </a:ext>
            </a:extLst>
          </p:cNvPr>
          <p:cNvPicPr>
            <a:picLocks noChangeAspect="1"/>
          </p:cNvPicPr>
          <p:nvPr/>
        </p:nvPicPr>
        <p:blipFill>
          <a:blip r:embed="rId3"/>
          <a:stretch>
            <a:fillRect/>
          </a:stretch>
        </p:blipFill>
        <p:spPr>
          <a:xfrm>
            <a:off x="4387343" y="1691496"/>
            <a:ext cx="4480211" cy="1515583"/>
          </a:xfrm>
          <a:prstGeom prst="rect">
            <a:avLst/>
          </a:prstGeom>
        </p:spPr>
      </p:pic>
    </p:spTree>
    <p:extLst>
      <p:ext uri="{BB962C8B-B14F-4D97-AF65-F5344CB8AC3E}">
        <p14:creationId xmlns:p14="http://schemas.microsoft.com/office/powerpoint/2010/main" val="268737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62AF5B9-F963-4DA0-A4A5-B4220CF6B324}"/>
              </a:ext>
            </a:extLst>
          </p:cNvPr>
          <p:cNvSpPr txBox="1"/>
          <p:nvPr/>
        </p:nvSpPr>
        <p:spPr>
          <a:xfrm>
            <a:off x="787400" y="157520"/>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T-</a:t>
            </a:r>
            <a:r>
              <a:rPr lang="it-IT" sz="2400" dirty="0" err="1">
                <a:solidFill>
                  <a:srgbClr val="00B050"/>
                </a:solidFill>
                <a:latin typeface="Bernard MT Condensed" panose="02050806060905020404" pitchFamily="18" charset="0"/>
              </a:rPr>
              <a:t>Sne</a:t>
            </a:r>
            <a:endParaRPr lang="it-IT" sz="2400" dirty="0">
              <a:solidFill>
                <a:srgbClr val="00B050"/>
              </a:solidFill>
              <a:latin typeface="Bernard MT Condensed" panose="02050806060905020404" pitchFamily="18" charset="0"/>
            </a:endParaRPr>
          </a:p>
        </p:txBody>
      </p:sp>
      <p:sp>
        <p:nvSpPr>
          <p:cNvPr id="3" name="CasellaDiTesto 2">
            <a:extLst>
              <a:ext uri="{FF2B5EF4-FFF2-40B4-BE49-F238E27FC236}">
                <a16:creationId xmlns:a16="http://schemas.microsoft.com/office/drawing/2014/main" id="{747952E6-050B-48C1-911E-75D0A1E1C749}"/>
              </a:ext>
            </a:extLst>
          </p:cNvPr>
          <p:cNvSpPr txBox="1"/>
          <p:nvPr/>
        </p:nvSpPr>
        <p:spPr>
          <a:xfrm>
            <a:off x="478972" y="553871"/>
            <a:ext cx="4601028" cy="4293483"/>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t-Distributed Stochastic Neighbor Embedding (t-SNE) is a non-linear method for dimensionality reduction and it’s used to explore high-dimensional data sets. The algorithm starts by converting the high-dimensional Euclidean distances between data points into conditional probabilities that represent similarities. Then it computes a similar conditional probability for the low-dimensional data points corresponding to the high-dimensional data points. After that it tries to minimize the difference between these conditional probabilities (or similarities) using a gradient descent method. t-SNE try to minimize the divergence between two distributions, it finds patterns in the data discovering clusters based on similarity of data points with multiple features, but it isn’t a clustering. </a:t>
            </a:r>
            <a:endParaRPr lang="en-US" dirty="0">
              <a:solidFill>
                <a:schemeClr val="bg1"/>
              </a:solidFill>
            </a:endParaRPr>
          </a:p>
          <a:p>
            <a:endParaRPr lang="it-IT" dirty="0">
              <a:solidFill>
                <a:schemeClr val="bg1"/>
              </a:solidFill>
            </a:endParaRPr>
          </a:p>
        </p:txBody>
      </p:sp>
      <p:pic>
        <p:nvPicPr>
          <p:cNvPr id="2050" name="Picture 2">
            <a:extLst>
              <a:ext uri="{FF2B5EF4-FFF2-40B4-BE49-F238E27FC236}">
                <a16:creationId xmlns:a16="http://schemas.microsoft.com/office/drawing/2014/main" id="{26BBE419-8C5D-40F0-8D37-E6D4E341DAA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47537" y="764214"/>
            <a:ext cx="2978445" cy="297844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A938FE4B-A23B-4665-958B-F89EECFF7A5B}"/>
              </a:ext>
            </a:extLst>
          </p:cNvPr>
          <p:cNvSpPr txBox="1"/>
          <p:nvPr/>
        </p:nvSpPr>
        <p:spPr>
          <a:xfrm>
            <a:off x="5408428" y="3778102"/>
            <a:ext cx="3436087" cy="246221"/>
          </a:xfrm>
          <a:prstGeom prst="rect">
            <a:avLst/>
          </a:prstGeom>
          <a:noFill/>
        </p:spPr>
        <p:txBody>
          <a:bodyPr wrap="square" rtlCol="0">
            <a:spAutoFit/>
          </a:bodyPr>
          <a:lstStyle/>
          <a:p>
            <a:r>
              <a:rPr lang="it-IT" sz="1000" dirty="0">
                <a:solidFill>
                  <a:schemeClr val="bg1"/>
                </a:solidFill>
                <a:latin typeface="Berlin Sans FB Demi" panose="020E0802020502020306" pitchFamily="34" charset="0"/>
              </a:rPr>
              <a:t>From: https://github.com/oreillymedia/t-SNE-tutorial</a:t>
            </a:r>
          </a:p>
        </p:txBody>
      </p:sp>
    </p:spTree>
    <p:extLst>
      <p:ext uri="{BB962C8B-B14F-4D97-AF65-F5344CB8AC3E}">
        <p14:creationId xmlns:p14="http://schemas.microsoft.com/office/powerpoint/2010/main" val="163353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F94234A-7482-40F8-8DCF-A7FE4CD7654B}"/>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a:t>
            </a:r>
            <a:r>
              <a:rPr lang="it-IT" sz="2400" dirty="0" err="1">
                <a:solidFill>
                  <a:srgbClr val="00B050"/>
                </a:solidFill>
                <a:latin typeface="Bernard MT Condensed" panose="02050806060905020404" pitchFamily="18" charset="0"/>
              </a:rPr>
              <a:t>error</a:t>
            </a:r>
            <a:r>
              <a:rPr lang="it-IT" sz="2400" dirty="0">
                <a:solidFill>
                  <a:srgbClr val="00B050"/>
                </a:solidFill>
                <a:latin typeface="Bernard MT Condensed" panose="02050806060905020404" pitchFamily="18" charset="0"/>
              </a:rPr>
              <a:t> of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by GBM</a:t>
            </a:r>
          </a:p>
        </p:txBody>
      </p:sp>
      <p:sp>
        <p:nvSpPr>
          <p:cNvPr id="3" name="CasellaDiTesto 2">
            <a:extLst>
              <a:ext uri="{FF2B5EF4-FFF2-40B4-BE49-F238E27FC236}">
                <a16:creationId xmlns:a16="http://schemas.microsoft.com/office/drawing/2014/main" id="{77D6F967-7C78-4D43-9463-BB7C70D3FD63}"/>
              </a:ext>
            </a:extLst>
          </p:cNvPr>
          <p:cNvSpPr txBox="1"/>
          <p:nvPr/>
        </p:nvSpPr>
        <p:spPr>
          <a:xfrm>
            <a:off x="729341" y="3240193"/>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….and by </a:t>
            </a:r>
            <a:r>
              <a:rPr lang="it-IT" sz="2400" dirty="0" err="1">
                <a:solidFill>
                  <a:srgbClr val="00B050"/>
                </a:solidFill>
                <a:latin typeface="Bernard MT Condensed" panose="02050806060905020404" pitchFamily="18" charset="0"/>
              </a:rPr>
              <a:t>correlation</a:t>
            </a:r>
            <a:r>
              <a:rPr lang="it-IT" sz="2400" dirty="0">
                <a:solidFill>
                  <a:srgbClr val="00B050"/>
                </a:solidFill>
                <a:latin typeface="Bernard MT Condensed" panose="02050806060905020404" pitchFamily="18" charset="0"/>
              </a:rPr>
              <a:t> with features from </a:t>
            </a:r>
            <a:r>
              <a:rPr lang="it-IT" sz="2400" dirty="0" err="1">
                <a:solidFill>
                  <a:srgbClr val="00B050"/>
                </a:solidFill>
                <a:latin typeface="Bernard MT Condensed" panose="02050806060905020404" pitchFamily="18" charset="0"/>
              </a:rPr>
              <a:t>original</a:t>
            </a:r>
            <a:r>
              <a:rPr lang="it-IT" sz="2400" dirty="0">
                <a:solidFill>
                  <a:srgbClr val="00B050"/>
                </a:solidFill>
                <a:latin typeface="Bernard MT Condensed" panose="02050806060905020404" pitchFamily="18" charset="0"/>
              </a:rPr>
              <a:t> data set</a:t>
            </a:r>
          </a:p>
        </p:txBody>
      </p:sp>
      <p:pic>
        <p:nvPicPr>
          <p:cNvPr id="7" name="Immagine 6">
            <a:extLst>
              <a:ext uri="{FF2B5EF4-FFF2-40B4-BE49-F238E27FC236}">
                <a16:creationId xmlns:a16="http://schemas.microsoft.com/office/drawing/2014/main" id="{CF11AA22-DE81-4518-9821-E78DA1A78685}"/>
              </a:ext>
            </a:extLst>
          </p:cNvPr>
          <p:cNvPicPr>
            <a:picLocks noChangeAspect="1"/>
          </p:cNvPicPr>
          <p:nvPr/>
        </p:nvPicPr>
        <p:blipFill>
          <a:blip r:embed="rId3"/>
          <a:stretch>
            <a:fillRect/>
          </a:stretch>
        </p:blipFill>
        <p:spPr>
          <a:xfrm>
            <a:off x="602342" y="921775"/>
            <a:ext cx="3746351" cy="2087586"/>
          </a:xfrm>
          <a:prstGeom prst="rect">
            <a:avLst/>
          </a:prstGeom>
        </p:spPr>
      </p:pic>
      <p:pic>
        <p:nvPicPr>
          <p:cNvPr id="9" name="Immagine 8">
            <a:extLst>
              <a:ext uri="{FF2B5EF4-FFF2-40B4-BE49-F238E27FC236}">
                <a16:creationId xmlns:a16="http://schemas.microsoft.com/office/drawing/2014/main" id="{F981287A-306A-480A-A32E-04F4ADED003E}"/>
              </a:ext>
            </a:extLst>
          </p:cNvPr>
          <p:cNvPicPr>
            <a:picLocks noChangeAspect="1"/>
          </p:cNvPicPr>
          <p:nvPr/>
        </p:nvPicPr>
        <p:blipFill>
          <a:blip r:embed="rId4"/>
          <a:stretch>
            <a:fillRect/>
          </a:stretch>
        </p:blipFill>
        <p:spPr>
          <a:xfrm>
            <a:off x="4934857" y="921775"/>
            <a:ext cx="3606801" cy="2087586"/>
          </a:xfrm>
          <a:prstGeom prst="rect">
            <a:avLst/>
          </a:prstGeom>
        </p:spPr>
      </p:pic>
      <p:pic>
        <p:nvPicPr>
          <p:cNvPr id="8" name="Immagine 7">
            <a:extLst>
              <a:ext uri="{FF2B5EF4-FFF2-40B4-BE49-F238E27FC236}">
                <a16:creationId xmlns:a16="http://schemas.microsoft.com/office/drawing/2014/main" id="{9CAC59CE-F793-43C8-ADF1-7052490F1245}"/>
              </a:ext>
            </a:extLst>
          </p:cNvPr>
          <p:cNvPicPr>
            <a:picLocks noChangeAspect="1"/>
          </p:cNvPicPr>
          <p:nvPr/>
        </p:nvPicPr>
        <p:blipFill>
          <a:blip r:embed="rId5"/>
          <a:stretch>
            <a:fillRect/>
          </a:stretch>
        </p:blipFill>
        <p:spPr>
          <a:xfrm>
            <a:off x="2410639" y="3701858"/>
            <a:ext cx="4206605" cy="1028789"/>
          </a:xfrm>
          <a:prstGeom prst="rect">
            <a:avLst/>
          </a:prstGeom>
        </p:spPr>
      </p:pic>
    </p:spTree>
    <p:extLst>
      <p:ext uri="{BB962C8B-B14F-4D97-AF65-F5344CB8AC3E}">
        <p14:creationId xmlns:p14="http://schemas.microsoft.com/office/powerpoint/2010/main" val="230084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8A1CE1-D0E0-481D-9FEC-820F56C2C680}"/>
              </a:ext>
            </a:extLst>
          </p:cNvPr>
          <p:cNvSpPr txBox="1"/>
          <p:nvPr/>
        </p:nvSpPr>
        <p:spPr>
          <a:xfrm>
            <a:off x="787400" y="224972"/>
            <a:ext cx="7569200"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using</a:t>
            </a:r>
            <a:r>
              <a:rPr lang="it-IT" sz="2400" dirty="0">
                <a:solidFill>
                  <a:srgbClr val="00B050"/>
                </a:solidFill>
                <a:latin typeface="Bernard MT Condensed" panose="02050806060905020404" pitchFamily="18" charset="0"/>
              </a:rPr>
              <a:t> </a:t>
            </a: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endParaRPr lang="it-IT" sz="2400" dirty="0">
              <a:solidFill>
                <a:srgbClr val="00B050"/>
              </a:solidFill>
              <a:latin typeface="Bernard MT Condensed" panose="02050806060905020404" pitchFamily="18" charset="0"/>
            </a:endParaRPr>
          </a:p>
        </p:txBody>
      </p:sp>
      <p:pic>
        <p:nvPicPr>
          <p:cNvPr id="6" name="Immagine 5">
            <a:extLst>
              <a:ext uri="{FF2B5EF4-FFF2-40B4-BE49-F238E27FC236}">
                <a16:creationId xmlns:a16="http://schemas.microsoft.com/office/drawing/2014/main" id="{BF09C82B-927C-47E9-B037-2B3680D69D56}"/>
              </a:ext>
            </a:extLst>
          </p:cNvPr>
          <p:cNvPicPr>
            <a:picLocks noChangeAspect="1"/>
          </p:cNvPicPr>
          <p:nvPr/>
        </p:nvPicPr>
        <p:blipFill>
          <a:blip r:embed="rId3"/>
          <a:stretch>
            <a:fillRect/>
          </a:stretch>
        </p:blipFill>
        <p:spPr>
          <a:xfrm>
            <a:off x="787400" y="1757631"/>
            <a:ext cx="2034716" cy="1120237"/>
          </a:xfrm>
          <a:prstGeom prst="rect">
            <a:avLst/>
          </a:prstGeom>
        </p:spPr>
      </p:pic>
      <p:pic>
        <p:nvPicPr>
          <p:cNvPr id="8" name="Immagine 7">
            <a:extLst>
              <a:ext uri="{FF2B5EF4-FFF2-40B4-BE49-F238E27FC236}">
                <a16:creationId xmlns:a16="http://schemas.microsoft.com/office/drawing/2014/main" id="{986787B8-B052-49FD-BC33-8228693CEC77}"/>
              </a:ext>
            </a:extLst>
          </p:cNvPr>
          <p:cNvPicPr>
            <a:picLocks noChangeAspect="1"/>
          </p:cNvPicPr>
          <p:nvPr/>
        </p:nvPicPr>
        <p:blipFill>
          <a:blip r:embed="rId4"/>
          <a:stretch>
            <a:fillRect/>
          </a:stretch>
        </p:blipFill>
        <p:spPr>
          <a:xfrm>
            <a:off x="3650342" y="1556948"/>
            <a:ext cx="5073047" cy="2415211"/>
          </a:xfrm>
          <a:prstGeom prst="rect">
            <a:avLst/>
          </a:prstGeom>
        </p:spPr>
      </p:pic>
    </p:spTree>
    <p:extLst>
      <p:ext uri="{BB962C8B-B14F-4D97-AF65-F5344CB8AC3E}">
        <p14:creationId xmlns:p14="http://schemas.microsoft.com/office/powerpoint/2010/main" val="4250229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8124B9B-00AE-47C6-A0E8-48FDC928A739}"/>
              </a:ext>
            </a:extLst>
          </p:cNvPr>
          <p:cNvPicPr>
            <a:picLocks noChangeAspect="1"/>
          </p:cNvPicPr>
          <p:nvPr/>
        </p:nvPicPr>
        <p:blipFill>
          <a:blip r:embed="rId3"/>
          <a:stretch>
            <a:fillRect/>
          </a:stretch>
        </p:blipFill>
        <p:spPr>
          <a:xfrm>
            <a:off x="689652" y="722530"/>
            <a:ext cx="3483266" cy="1767557"/>
          </a:xfrm>
          <a:prstGeom prst="rect">
            <a:avLst/>
          </a:prstGeom>
        </p:spPr>
      </p:pic>
      <p:pic>
        <p:nvPicPr>
          <p:cNvPr id="4" name="Immagine 3">
            <a:extLst>
              <a:ext uri="{FF2B5EF4-FFF2-40B4-BE49-F238E27FC236}">
                <a16:creationId xmlns:a16="http://schemas.microsoft.com/office/drawing/2014/main" id="{B699269A-70DC-4727-B684-B0EBF85218A9}"/>
              </a:ext>
            </a:extLst>
          </p:cNvPr>
          <p:cNvPicPr>
            <a:picLocks noChangeAspect="1"/>
          </p:cNvPicPr>
          <p:nvPr/>
        </p:nvPicPr>
        <p:blipFill>
          <a:blip r:embed="rId4"/>
          <a:stretch>
            <a:fillRect/>
          </a:stretch>
        </p:blipFill>
        <p:spPr>
          <a:xfrm>
            <a:off x="5101771" y="803968"/>
            <a:ext cx="3296234" cy="1767557"/>
          </a:xfrm>
          <a:prstGeom prst="rect">
            <a:avLst/>
          </a:prstGeom>
        </p:spPr>
      </p:pic>
      <p:pic>
        <p:nvPicPr>
          <p:cNvPr id="6" name="Immagine 5">
            <a:extLst>
              <a:ext uri="{FF2B5EF4-FFF2-40B4-BE49-F238E27FC236}">
                <a16:creationId xmlns:a16="http://schemas.microsoft.com/office/drawing/2014/main" id="{EC491152-2436-453C-AC5B-D2D50458D659}"/>
              </a:ext>
            </a:extLst>
          </p:cNvPr>
          <p:cNvPicPr>
            <a:picLocks noChangeAspect="1"/>
          </p:cNvPicPr>
          <p:nvPr/>
        </p:nvPicPr>
        <p:blipFill>
          <a:blip r:embed="rId5"/>
          <a:stretch>
            <a:fillRect/>
          </a:stretch>
        </p:blipFill>
        <p:spPr>
          <a:xfrm>
            <a:off x="689652" y="2941532"/>
            <a:ext cx="3483266" cy="2106915"/>
          </a:xfrm>
          <a:prstGeom prst="rect">
            <a:avLst/>
          </a:prstGeom>
        </p:spPr>
      </p:pic>
      <p:pic>
        <p:nvPicPr>
          <p:cNvPr id="8" name="Immagine 7">
            <a:extLst>
              <a:ext uri="{FF2B5EF4-FFF2-40B4-BE49-F238E27FC236}">
                <a16:creationId xmlns:a16="http://schemas.microsoft.com/office/drawing/2014/main" id="{459D5EF5-9F29-4149-BAF3-81F6D62DFF8F}"/>
              </a:ext>
            </a:extLst>
          </p:cNvPr>
          <p:cNvPicPr>
            <a:picLocks noChangeAspect="1"/>
          </p:cNvPicPr>
          <p:nvPr/>
        </p:nvPicPr>
        <p:blipFill>
          <a:blip r:embed="rId6"/>
          <a:stretch>
            <a:fillRect/>
          </a:stretch>
        </p:blipFill>
        <p:spPr>
          <a:xfrm>
            <a:off x="5210628" y="2941532"/>
            <a:ext cx="3360058" cy="2106915"/>
          </a:xfrm>
          <a:prstGeom prst="rect">
            <a:avLst/>
          </a:prstGeom>
        </p:spPr>
      </p:pic>
      <p:sp>
        <p:nvSpPr>
          <p:cNvPr id="9" name="CasellaDiTesto 8">
            <a:extLst>
              <a:ext uri="{FF2B5EF4-FFF2-40B4-BE49-F238E27FC236}">
                <a16:creationId xmlns:a16="http://schemas.microsoft.com/office/drawing/2014/main" id="{3E513078-B02E-47E9-9E17-A87F1067810F}"/>
              </a:ext>
            </a:extLst>
          </p:cNvPr>
          <p:cNvSpPr txBox="1"/>
          <p:nvPr/>
        </p:nvSpPr>
        <p:spPr>
          <a:xfrm>
            <a:off x="1054504" y="353198"/>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Flat</a:t>
            </a:r>
            <a:endParaRPr lang="it-IT" dirty="0">
              <a:solidFill>
                <a:srgbClr val="00B050"/>
              </a:solidFill>
              <a:latin typeface="Bernard MT Condensed" panose="02050806060905020404" pitchFamily="18" charset="0"/>
            </a:endParaRPr>
          </a:p>
        </p:txBody>
      </p:sp>
      <p:sp>
        <p:nvSpPr>
          <p:cNvPr id="10" name="CasellaDiTesto 9">
            <a:extLst>
              <a:ext uri="{FF2B5EF4-FFF2-40B4-BE49-F238E27FC236}">
                <a16:creationId xmlns:a16="http://schemas.microsoft.com/office/drawing/2014/main" id="{12F1F39E-A5E3-47D3-B052-25858C175D4C}"/>
              </a:ext>
            </a:extLst>
          </p:cNvPr>
          <p:cNvSpPr txBox="1"/>
          <p:nvPr/>
        </p:nvSpPr>
        <p:spPr>
          <a:xfrm>
            <a:off x="1172171"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Autoencoders</a:t>
            </a:r>
            <a:endParaRPr lang="it-IT" dirty="0">
              <a:solidFill>
                <a:srgbClr val="00B050"/>
              </a:solidFill>
              <a:latin typeface="Bernard MT Condensed" panose="02050806060905020404" pitchFamily="18" charset="0"/>
            </a:endParaRPr>
          </a:p>
        </p:txBody>
      </p:sp>
      <p:sp>
        <p:nvSpPr>
          <p:cNvPr id="11" name="CasellaDiTesto 10">
            <a:extLst>
              <a:ext uri="{FF2B5EF4-FFF2-40B4-BE49-F238E27FC236}">
                <a16:creationId xmlns:a16="http://schemas.microsoft.com/office/drawing/2014/main" id="{4A5A1B37-7772-4871-93AE-29EC444D657A}"/>
              </a:ext>
            </a:extLst>
          </p:cNvPr>
          <p:cNvSpPr txBox="1"/>
          <p:nvPr/>
        </p:nvSpPr>
        <p:spPr>
          <a:xfrm>
            <a:off x="5490774" y="394647"/>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PCA</a:t>
            </a:r>
          </a:p>
        </p:txBody>
      </p:sp>
      <p:sp>
        <p:nvSpPr>
          <p:cNvPr id="12" name="CasellaDiTesto 11">
            <a:extLst>
              <a:ext uri="{FF2B5EF4-FFF2-40B4-BE49-F238E27FC236}">
                <a16:creationId xmlns:a16="http://schemas.microsoft.com/office/drawing/2014/main" id="{A2431EFE-EF83-410E-8600-9859CF0B4138}"/>
              </a:ext>
            </a:extLst>
          </p:cNvPr>
          <p:cNvSpPr txBox="1"/>
          <p:nvPr/>
        </p:nvSpPr>
        <p:spPr>
          <a:xfrm>
            <a:off x="5566229" y="2571750"/>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Isomap</a:t>
            </a:r>
            <a:endParaRPr lang="it-IT" dirty="0">
              <a:solidFill>
                <a:srgbClr val="00B050"/>
              </a:solidFill>
              <a:latin typeface="Bernard MT Condensed" panose="02050806060905020404" pitchFamily="18" charset="0"/>
            </a:endParaRPr>
          </a:p>
        </p:txBody>
      </p:sp>
      <p:sp>
        <p:nvSpPr>
          <p:cNvPr id="14" name="CasellaDiTesto 13">
            <a:extLst>
              <a:ext uri="{FF2B5EF4-FFF2-40B4-BE49-F238E27FC236}">
                <a16:creationId xmlns:a16="http://schemas.microsoft.com/office/drawing/2014/main" id="{9E0CED60-92CF-47D0-9299-E3D9F07B19D5}"/>
              </a:ext>
            </a:extLst>
          </p:cNvPr>
          <p:cNvSpPr txBox="1"/>
          <p:nvPr/>
        </p:nvSpPr>
        <p:spPr>
          <a:xfrm>
            <a:off x="580572" y="56093"/>
            <a:ext cx="8461829"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Flat</a:t>
            </a:r>
            <a:r>
              <a:rPr lang="it-IT" sz="1600" dirty="0">
                <a:solidFill>
                  <a:schemeClr val="bg1"/>
                </a:solidFill>
                <a:latin typeface="Berlin Sans FB Demi" panose="020E0802020502020306" pitchFamily="34" charset="0"/>
              </a:rPr>
              <a:t>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with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81986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3CFF483-5F7C-4C03-8E27-62BA4C03A5D1}"/>
              </a:ext>
            </a:extLst>
          </p:cNvPr>
          <p:cNvSpPr txBox="1"/>
          <p:nvPr/>
        </p:nvSpPr>
        <p:spPr>
          <a:xfrm>
            <a:off x="787400" y="224972"/>
            <a:ext cx="7569200" cy="830997"/>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Evaluation of CLV performance </a:t>
            </a:r>
            <a:r>
              <a:rPr lang="it-IT" sz="2400" dirty="0" err="1">
                <a:solidFill>
                  <a:srgbClr val="00B050"/>
                </a:solidFill>
                <a:latin typeface="Bernard MT Condensed" panose="02050806060905020404" pitchFamily="18" charset="0"/>
              </a:rPr>
              <a:t>adding</a:t>
            </a:r>
            <a:endParaRPr lang="it-IT" sz="2400" dirty="0">
              <a:solidFill>
                <a:srgbClr val="00B050"/>
              </a:solidFill>
              <a:latin typeface="Bernard MT Condensed" panose="02050806060905020404" pitchFamily="18" charset="0"/>
            </a:endParaRPr>
          </a:p>
          <a:p>
            <a:pPr algn="ctr"/>
            <a:r>
              <a:rPr lang="it-IT" sz="2400" dirty="0">
                <a:solidFill>
                  <a:srgbClr val="00B050"/>
                </a:solidFill>
                <a:latin typeface="Bernard MT Condensed" panose="02050806060905020404" pitchFamily="18" charset="0"/>
              </a:rPr>
              <a:t>Features from </a:t>
            </a:r>
            <a:r>
              <a:rPr lang="it-IT" sz="2400" dirty="0" err="1">
                <a:solidFill>
                  <a:srgbClr val="00B050"/>
                </a:solidFill>
                <a:latin typeface="Bernard MT Condensed" panose="02050806060905020404" pitchFamily="18" charset="0"/>
              </a:rPr>
              <a:t>dimensionality</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reduction</a:t>
            </a:r>
            <a:r>
              <a:rPr lang="it-IT" sz="2400" dirty="0">
                <a:solidFill>
                  <a:srgbClr val="00B050"/>
                </a:solidFill>
                <a:latin typeface="Bernard MT Condensed" panose="02050806060905020404" pitchFamily="18" charset="0"/>
              </a:rPr>
              <a:t> </a:t>
            </a:r>
          </a:p>
        </p:txBody>
      </p:sp>
      <p:pic>
        <p:nvPicPr>
          <p:cNvPr id="4" name="Immagine 3">
            <a:extLst>
              <a:ext uri="{FF2B5EF4-FFF2-40B4-BE49-F238E27FC236}">
                <a16:creationId xmlns:a16="http://schemas.microsoft.com/office/drawing/2014/main" id="{3609BD3A-0D59-4543-B32D-D01523DEF6C3}"/>
              </a:ext>
            </a:extLst>
          </p:cNvPr>
          <p:cNvPicPr>
            <a:picLocks noChangeAspect="1"/>
          </p:cNvPicPr>
          <p:nvPr/>
        </p:nvPicPr>
        <p:blipFill>
          <a:blip r:embed="rId3"/>
          <a:stretch>
            <a:fillRect/>
          </a:stretch>
        </p:blipFill>
        <p:spPr>
          <a:xfrm>
            <a:off x="997219" y="1730057"/>
            <a:ext cx="2156647" cy="1059272"/>
          </a:xfrm>
          <a:prstGeom prst="rect">
            <a:avLst/>
          </a:prstGeom>
        </p:spPr>
      </p:pic>
      <p:pic>
        <p:nvPicPr>
          <p:cNvPr id="6" name="Immagine 5">
            <a:extLst>
              <a:ext uri="{FF2B5EF4-FFF2-40B4-BE49-F238E27FC236}">
                <a16:creationId xmlns:a16="http://schemas.microsoft.com/office/drawing/2014/main" id="{70614111-F069-4E5A-92C9-BBE416A7EF68}"/>
              </a:ext>
            </a:extLst>
          </p:cNvPr>
          <p:cNvPicPr>
            <a:picLocks noChangeAspect="1"/>
          </p:cNvPicPr>
          <p:nvPr/>
        </p:nvPicPr>
        <p:blipFill>
          <a:blip r:embed="rId4"/>
          <a:stretch>
            <a:fillRect/>
          </a:stretch>
        </p:blipFill>
        <p:spPr>
          <a:xfrm>
            <a:off x="3661865" y="1730057"/>
            <a:ext cx="4916017" cy="2345550"/>
          </a:xfrm>
          <a:prstGeom prst="rect">
            <a:avLst/>
          </a:prstGeom>
        </p:spPr>
      </p:pic>
    </p:spTree>
    <p:extLst>
      <p:ext uri="{BB962C8B-B14F-4D97-AF65-F5344CB8AC3E}">
        <p14:creationId xmlns:p14="http://schemas.microsoft.com/office/powerpoint/2010/main" val="370486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224DD5-C2D0-4F16-AFC3-5EEC47BF5066}"/>
              </a:ext>
            </a:extLst>
          </p:cNvPr>
          <p:cNvPicPr>
            <a:picLocks noChangeAspect="1"/>
          </p:cNvPicPr>
          <p:nvPr/>
        </p:nvPicPr>
        <p:blipFill>
          <a:blip r:embed="rId3"/>
          <a:stretch>
            <a:fillRect/>
          </a:stretch>
        </p:blipFill>
        <p:spPr>
          <a:xfrm>
            <a:off x="5099075" y="930839"/>
            <a:ext cx="3483266" cy="1767557"/>
          </a:xfrm>
          <a:prstGeom prst="rect">
            <a:avLst/>
          </a:prstGeom>
        </p:spPr>
      </p:pic>
      <p:pic>
        <p:nvPicPr>
          <p:cNvPr id="4" name="Immagine 3">
            <a:extLst>
              <a:ext uri="{FF2B5EF4-FFF2-40B4-BE49-F238E27FC236}">
                <a16:creationId xmlns:a16="http://schemas.microsoft.com/office/drawing/2014/main" id="{4899D745-0031-4875-A8CB-D3AC61ACCA5F}"/>
              </a:ext>
            </a:extLst>
          </p:cNvPr>
          <p:cNvPicPr>
            <a:picLocks noChangeAspect="1"/>
          </p:cNvPicPr>
          <p:nvPr/>
        </p:nvPicPr>
        <p:blipFill>
          <a:blip r:embed="rId4"/>
          <a:stretch>
            <a:fillRect/>
          </a:stretch>
        </p:blipFill>
        <p:spPr>
          <a:xfrm>
            <a:off x="646108" y="930840"/>
            <a:ext cx="3483266" cy="1767557"/>
          </a:xfrm>
          <a:prstGeom prst="rect">
            <a:avLst/>
          </a:prstGeom>
        </p:spPr>
      </p:pic>
      <p:pic>
        <p:nvPicPr>
          <p:cNvPr id="6" name="Immagine 5">
            <a:extLst>
              <a:ext uri="{FF2B5EF4-FFF2-40B4-BE49-F238E27FC236}">
                <a16:creationId xmlns:a16="http://schemas.microsoft.com/office/drawing/2014/main" id="{B440CDE0-9B24-4ABC-A444-A08F1024DA55}"/>
              </a:ext>
            </a:extLst>
          </p:cNvPr>
          <p:cNvPicPr>
            <a:picLocks noChangeAspect="1"/>
          </p:cNvPicPr>
          <p:nvPr/>
        </p:nvPicPr>
        <p:blipFill>
          <a:blip r:embed="rId5"/>
          <a:stretch>
            <a:fillRect/>
          </a:stretch>
        </p:blipFill>
        <p:spPr>
          <a:xfrm>
            <a:off x="561659" y="3142344"/>
            <a:ext cx="3925891" cy="1873108"/>
          </a:xfrm>
          <a:prstGeom prst="rect">
            <a:avLst/>
          </a:prstGeom>
        </p:spPr>
      </p:pic>
      <p:pic>
        <p:nvPicPr>
          <p:cNvPr id="8" name="Immagine 7">
            <a:extLst>
              <a:ext uri="{FF2B5EF4-FFF2-40B4-BE49-F238E27FC236}">
                <a16:creationId xmlns:a16="http://schemas.microsoft.com/office/drawing/2014/main" id="{FDDA8689-766B-47BB-99BE-80D46A149473}"/>
              </a:ext>
            </a:extLst>
          </p:cNvPr>
          <p:cNvPicPr>
            <a:picLocks noChangeAspect="1"/>
          </p:cNvPicPr>
          <p:nvPr/>
        </p:nvPicPr>
        <p:blipFill>
          <a:blip r:embed="rId6"/>
          <a:stretch>
            <a:fillRect/>
          </a:stretch>
        </p:blipFill>
        <p:spPr>
          <a:xfrm>
            <a:off x="5099075" y="3142344"/>
            <a:ext cx="3483266" cy="1873108"/>
          </a:xfrm>
          <a:prstGeom prst="rect">
            <a:avLst/>
          </a:prstGeom>
        </p:spPr>
      </p:pic>
      <p:sp>
        <p:nvSpPr>
          <p:cNvPr id="9" name="CasellaDiTesto 8">
            <a:extLst>
              <a:ext uri="{FF2B5EF4-FFF2-40B4-BE49-F238E27FC236}">
                <a16:creationId xmlns:a16="http://schemas.microsoft.com/office/drawing/2014/main" id="{91BBB46F-D19F-4D26-BBD4-E0FA907A2455}"/>
              </a:ext>
            </a:extLst>
          </p:cNvPr>
          <p:cNvSpPr txBox="1"/>
          <p:nvPr/>
        </p:nvSpPr>
        <p:spPr>
          <a:xfrm>
            <a:off x="1128627" y="549072"/>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Flat</a:t>
            </a:r>
            <a:endParaRPr lang="it-IT" dirty="0">
              <a:solidFill>
                <a:srgbClr val="00B050"/>
              </a:solidFill>
              <a:latin typeface="Bernard MT Condensed" panose="02050806060905020404" pitchFamily="18" charset="0"/>
            </a:endParaRPr>
          </a:p>
        </p:txBody>
      </p:sp>
      <p:sp>
        <p:nvSpPr>
          <p:cNvPr id="10" name="CasellaDiTesto 9">
            <a:extLst>
              <a:ext uri="{FF2B5EF4-FFF2-40B4-BE49-F238E27FC236}">
                <a16:creationId xmlns:a16="http://schemas.microsoft.com/office/drawing/2014/main" id="{3691222D-F152-4C75-B9BF-4B8598530BB1}"/>
              </a:ext>
            </a:extLst>
          </p:cNvPr>
          <p:cNvSpPr txBox="1"/>
          <p:nvPr/>
        </p:nvSpPr>
        <p:spPr>
          <a:xfrm>
            <a:off x="5581594" y="555935"/>
            <a:ext cx="2518228"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Flat</a:t>
            </a:r>
            <a:r>
              <a:rPr lang="it-IT" dirty="0">
                <a:solidFill>
                  <a:srgbClr val="00B050"/>
                </a:solidFill>
                <a:latin typeface="Bernard MT Condensed" panose="02050806060905020404" pitchFamily="18" charset="0"/>
              </a:rPr>
              <a:t> </a:t>
            </a:r>
            <a:r>
              <a:rPr lang="it-IT" dirty="0" err="1">
                <a:solidFill>
                  <a:srgbClr val="00B050"/>
                </a:solidFill>
                <a:latin typeface="Bernard MT Condensed" panose="02050806060905020404" pitchFamily="18" charset="0"/>
              </a:rPr>
              <a:t>adding</a:t>
            </a:r>
            <a:r>
              <a:rPr lang="it-IT" dirty="0">
                <a:solidFill>
                  <a:srgbClr val="00B050"/>
                </a:solidFill>
                <a:latin typeface="Bernard MT Condensed" panose="02050806060905020404" pitchFamily="18" charset="0"/>
              </a:rPr>
              <a:t> </a:t>
            </a:r>
            <a:r>
              <a:rPr lang="it-IT" dirty="0" err="1">
                <a:solidFill>
                  <a:srgbClr val="00B050"/>
                </a:solidFill>
                <a:latin typeface="Bernard MT Condensed" panose="02050806060905020404" pitchFamily="18" charset="0"/>
              </a:rPr>
              <a:t>pca</a:t>
            </a:r>
            <a:r>
              <a:rPr lang="it-IT" dirty="0">
                <a:solidFill>
                  <a:srgbClr val="00B050"/>
                </a:solidFill>
                <a:latin typeface="Bernard MT Condensed" panose="02050806060905020404" pitchFamily="18" charset="0"/>
              </a:rPr>
              <a:t> features</a:t>
            </a:r>
          </a:p>
        </p:txBody>
      </p:sp>
      <p:sp>
        <p:nvSpPr>
          <p:cNvPr id="11" name="CasellaDiTesto 10">
            <a:extLst>
              <a:ext uri="{FF2B5EF4-FFF2-40B4-BE49-F238E27FC236}">
                <a16:creationId xmlns:a16="http://schemas.microsoft.com/office/drawing/2014/main" id="{0574DB66-7B9F-47FC-A45B-4380AA3DAD1C}"/>
              </a:ext>
            </a:extLst>
          </p:cNvPr>
          <p:cNvSpPr txBox="1"/>
          <p:nvPr/>
        </p:nvSpPr>
        <p:spPr>
          <a:xfrm>
            <a:off x="688333" y="2723269"/>
            <a:ext cx="3398817"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Flat</a:t>
            </a:r>
            <a:r>
              <a:rPr lang="it-IT" dirty="0">
                <a:solidFill>
                  <a:srgbClr val="00B050"/>
                </a:solidFill>
                <a:latin typeface="Bernard MT Condensed" panose="02050806060905020404" pitchFamily="18" charset="0"/>
              </a:rPr>
              <a:t> </a:t>
            </a:r>
            <a:r>
              <a:rPr lang="it-IT" dirty="0" err="1">
                <a:solidFill>
                  <a:srgbClr val="00B050"/>
                </a:solidFill>
                <a:latin typeface="Bernard MT Condensed" panose="02050806060905020404" pitchFamily="18" charset="0"/>
              </a:rPr>
              <a:t>adding</a:t>
            </a:r>
            <a:r>
              <a:rPr lang="it-IT" dirty="0">
                <a:solidFill>
                  <a:srgbClr val="00B050"/>
                </a:solidFill>
                <a:latin typeface="Bernard MT Condensed" panose="02050806060905020404" pitchFamily="18" charset="0"/>
              </a:rPr>
              <a:t> </a:t>
            </a:r>
            <a:r>
              <a:rPr lang="it-IT" dirty="0" err="1">
                <a:solidFill>
                  <a:srgbClr val="00B050"/>
                </a:solidFill>
                <a:latin typeface="Bernard MT Condensed" panose="02050806060905020404" pitchFamily="18" charset="0"/>
              </a:rPr>
              <a:t>autoencoders</a:t>
            </a:r>
            <a:r>
              <a:rPr lang="it-IT" dirty="0">
                <a:solidFill>
                  <a:srgbClr val="00B050"/>
                </a:solidFill>
                <a:latin typeface="Bernard MT Condensed" panose="02050806060905020404" pitchFamily="18" charset="0"/>
              </a:rPr>
              <a:t> features</a:t>
            </a:r>
          </a:p>
        </p:txBody>
      </p:sp>
      <p:sp>
        <p:nvSpPr>
          <p:cNvPr id="12" name="CasellaDiTesto 11">
            <a:extLst>
              <a:ext uri="{FF2B5EF4-FFF2-40B4-BE49-F238E27FC236}">
                <a16:creationId xmlns:a16="http://schemas.microsoft.com/office/drawing/2014/main" id="{A57C4F79-A793-4885-9853-6183E4068519}"/>
              </a:ext>
            </a:extLst>
          </p:cNvPr>
          <p:cNvSpPr txBox="1"/>
          <p:nvPr/>
        </p:nvSpPr>
        <p:spPr>
          <a:xfrm>
            <a:off x="5428341" y="2723269"/>
            <a:ext cx="2975429" cy="369332"/>
          </a:xfrm>
          <a:prstGeom prst="rect">
            <a:avLst/>
          </a:prstGeom>
          <a:noFill/>
        </p:spPr>
        <p:txBody>
          <a:bodyPr wrap="square" rtlCol="0">
            <a:spAutoFit/>
          </a:bodyPr>
          <a:lstStyle/>
          <a:p>
            <a:pPr algn="ctr"/>
            <a:r>
              <a:rPr lang="it-IT" dirty="0" err="1">
                <a:solidFill>
                  <a:srgbClr val="00B050"/>
                </a:solidFill>
                <a:latin typeface="Bernard MT Condensed" panose="02050806060905020404" pitchFamily="18" charset="0"/>
              </a:rPr>
              <a:t>Flat</a:t>
            </a:r>
            <a:r>
              <a:rPr lang="it-IT" dirty="0">
                <a:solidFill>
                  <a:srgbClr val="00B050"/>
                </a:solidFill>
                <a:latin typeface="Bernard MT Condensed" panose="02050806060905020404" pitchFamily="18" charset="0"/>
              </a:rPr>
              <a:t> </a:t>
            </a:r>
            <a:r>
              <a:rPr lang="it-IT" dirty="0" err="1">
                <a:solidFill>
                  <a:srgbClr val="00B050"/>
                </a:solidFill>
                <a:latin typeface="Bernard MT Condensed" panose="02050806060905020404" pitchFamily="18" charset="0"/>
              </a:rPr>
              <a:t>adding</a:t>
            </a:r>
            <a:r>
              <a:rPr lang="it-IT" dirty="0">
                <a:solidFill>
                  <a:srgbClr val="00B050"/>
                </a:solidFill>
                <a:latin typeface="Bernard MT Condensed" panose="02050806060905020404" pitchFamily="18" charset="0"/>
              </a:rPr>
              <a:t> </a:t>
            </a:r>
            <a:r>
              <a:rPr lang="it-IT" dirty="0" err="1">
                <a:solidFill>
                  <a:srgbClr val="00B050"/>
                </a:solidFill>
                <a:latin typeface="Bernard MT Condensed" panose="02050806060905020404" pitchFamily="18" charset="0"/>
              </a:rPr>
              <a:t>isomap</a:t>
            </a:r>
            <a:r>
              <a:rPr lang="it-IT" dirty="0">
                <a:solidFill>
                  <a:srgbClr val="00B050"/>
                </a:solidFill>
                <a:latin typeface="Bernard MT Condensed" panose="02050806060905020404" pitchFamily="18" charset="0"/>
              </a:rPr>
              <a:t> features</a:t>
            </a:r>
          </a:p>
        </p:txBody>
      </p:sp>
      <p:sp>
        <p:nvSpPr>
          <p:cNvPr id="13" name="CasellaDiTesto 12">
            <a:extLst>
              <a:ext uri="{FF2B5EF4-FFF2-40B4-BE49-F238E27FC236}">
                <a16:creationId xmlns:a16="http://schemas.microsoft.com/office/drawing/2014/main" id="{95516601-D8C4-434D-BCB1-B1D0FDD79493}"/>
              </a:ext>
            </a:extLst>
          </p:cNvPr>
          <p:cNvSpPr txBox="1"/>
          <p:nvPr/>
        </p:nvSpPr>
        <p:spPr>
          <a:xfrm>
            <a:off x="580572" y="56093"/>
            <a:ext cx="8461829" cy="584775"/>
          </a:xfrm>
          <a:prstGeom prst="rect">
            <a:avLst/>
          </a:prstGeom>
          <a:noFill/>
        </p:spPr>
        <p:txBody>
          <a:bodyPr wrap="square" rtlCol="0">
            <a:spAutoFit/>
          </a:bodyPr>
          <a:lstStyle/>
          <a:p>
            <a:pPr algn="ctr"/>
            <a:r>
              <a:rPr lang="it-IT" sz="1600" dirty="0" err="1">
                <a:solidFill>
                  <a:schemeClr val="bg1"/>
                </a:solidFill>
                <a:latin typeface="Berlin Sans FB Demi" panose="020E0802020502020306" pitchFamily="34" charset="0"/>
              </a:rPr>
              <a:t>Comparison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between</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Flat</a:t>
            </a:r>
            <a:r>
              <a:rPr lang="it-IT" sz="1600" dirty="0">
                <a:solidFill>
                  <a:schemeClr val="bg1"/>
                </a:solidFill>
                <a:latin typeface="Berlin Sans FB Demi" panose="020E0802020502020306" pitchFamily="34" charset="0"/>
              </a:rPr>
              <a:t>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adding</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at</a:t>
            </a:r>
            <a:r>
              <a:rPr lang="it-IT" sz="1600" dirty="0">
                <a:solidFill>
                  <a:schemeClr val="bg1"/>
                </a:solidFill>
                <a:latin typeface="Berlin Sans FB Demi" panose="020E0802020502020306" pitchFamily="34" charset="0"/>
              </a:rPr>
              <a:t> the </a:t>
            </a:r>
            <a:r>
              <a:rPr lang="it-IT" sz="1600" dirty="0" err="1">
                <a:solidFill>
                  <a:schemeClr val="bg1"/>
                </a:solidFill>
                <a:latin typeface="Berlin Sans FB Demi" panose="020E0802020502020306" pitchFamily="34" charset="0"/>
              </a:rPr>
              <a:t>original</a:t>
            </a:r>
            <a:r>
              <a:rPr lang="it-IT" sz="1600" dirty="0">
                <a:solidFill>
                  <a:schemeClr val="bg1"/>
                </a:solidFill>
                <a:latin typeface="Berlin Sans FB Demi" panose="020E0802020502020306" pitchFamily="34" charset="0"/>
              </a:rPr>
              <a:t> data set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2514058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8750C56-D15B-4465-8181-0BF19D895BE5}"/>
              </a:ext>
            </a:extLst>
          </p:cNvPr>
          <p:cNvPicPr>
            <a:picLocks noChangeAspect="1"/>
          </p:cNvPicPr>
          <p:nvPr/>
        </p:nvPicPr>
        <p:blipFill>
          <a:blip r:embed="rId3"/>
          <a:stretch>
            <a:fillRect/>
          </a:stretch>
        </p:blipFill>
        <p:spPr>
          <a:xfrm>
            <a:off x="312057" y="733791"/>
            <a:ext cx="3606800" cy="1837957"/>
          </a:xfrm>
          <a:prstGeom prst="rect">
            <a:avLst/>
          </a:prstGeom>
        </p:spPr>
      </p:pic>
      <p:pic>
        <p:nvPicPr>
          <p:cNvPr id="5" name="Immagine 4">
            <a:extLst>
              <a:ext uri="{FF2B5EF4-FFF2-40B4-BE49-F238E27FC236}">
                <a16:creationId xmlns:a16="http://schemas.microsoft.com/office/drawing/2014/main" id="{FDD152C4-0E0D-4394-82D2-5D43A9BEE664}"/>
              </a:ext>
            </a:extLst>
          </p:cNvPr>
          <p:cNvPicPr>
            <a:picLocks noChangeAspect="1"/>
          </p:cNvPicPr>
          <p:nvPr/>
        </p:nvPicPr>
        <p:blipFill>
          <a:blip r:embed="rId4"/>
          <a:stretch>
            <a:fillRect/>
          </a:stretch>
        </p:blipFill>
        <p:spPr>
          <a:xfrm>
            <a:off x="4833257" y="733792"/>
            <a:ext cx="3606800" cy="1837958"/>
          </a:xfrm>
          <a:prstGeom prst="rect">
            <a:avLst/>
          </a:prstGeom>
        </p:spPr>
      </p:pic>
      <p:pic>
        <p:nvPicPr>
          <p:cNvPr id="7" name="Immagine 6">
            <a:extLst>
              <a:ext uri="{FF2B5EF4-FFF2-40B4-BE49-F238E27FC236}">
                <a16:creationId xmlns:a16="http://schemas.microsoft.com/office/drawing/2014/main" id="{C04D9957-80BD-4723-9BCB-01C50FB8232B}"/>
              </a:ext>
            </a:extLst>
          </p:cNvPr>
          <p:cNvPicPr>
            <a:picLocks noChangeAspect="1"/>
          </p:cNvPicPr>
          <p:nvPr/>
        </p:nvPicPr>
        <p:blipFill>
          <a:blip r:embed="rId5"/>
          <a:stretch>
            <a:fillRect/>
          </a:stretch>
        </p:blipFill>
        <p:spPr>
          <a:xfrm>
            <a:off x="407051" y="2957304"/>
            <a:ext cx="3511806" cy="1778391"/>
          </a:xfrm>
          <a:prstGeom prst="rect">
            <a:avLst/>
          </a:prstGeom>
        </p:spPr>
      </p:pic>
      <p:pic>
        <p:nvPicPr>
          <p:cNvPr id="9" name="Immagine 8">
            <a:extLst>
              <a:ext uri="{FF2B5EF4-FFF2-40B4-BE49-F238E27FC236}">
                <a16:creationId xmlns:a16="http://schemas.microsoft.com/office/drawing/2014/main" id="{1A11298F-F5E8-4A74-BE0D-49791F0FE985}"/>
              </a:ext>
            </a:extLst>
          </p:cNvPr>
          <p:cNvPicPr>
            <a:picLocks noChangeAspect="1"/>
          </p:cNvPicPr>
          <p:nvPr/>
        </p:nvPicPr>
        <p:blipFill>
          <a:blip r:embed="rId6"/>
          <a:stretch>
            <a:fillRect/>
          </a:stretch>
        </p:blipFill>
        <p:spPr>
          <a:xfrm>
            <a:off x="4833257" y="2957304"/>
            <a:ext cx="3606800" cy="1778391"/>
          </a:xfrm>
          <a:prstGeom prst="rect">
            <a:avLst/>
          </a:prstGeom>
        </p:spPr>
      </p:pic>
      <p:sp>
        <p:nvSpPr>
          <p:cNvPr id="10" name="CasellaDiTesto 9">
            <a:extLst>
              <a:ext uri="{FF2B5EF4-FFF2-40B4-BE49-F238E27FC236}">
                <a16:creationId xmlns:a16="http://schemas.microsoft.com/office/drawing/2014/main" id="{89C0C44D-0834-4FFC-9982-3E18CDAAEDB1}"/>
              </a:ext>
            </a:extLst>
          </p:cNvPr>
          <p:cNvSpPr txBox="1"/>
          <p:nvPr/>
        </p:nvSpPr>
        <p:spPr>
          <a:xfrm>
            <a:off x="580572" y="56093"/>
            <a:ext cx="8461829" cy="584775"/>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Features </a:t>
            </a:r>
            <a:r>
              <a:rPr lang="it-IT" sz="1600" dirty="0" err="1">
                <a:solidFill>
                  <a:schemeClr val="bg1"/>
                </a:solidFill>
                <a:latin typeface="Berlin Sans FB Demi" panose="020E0802020502020306" pitchFamily="34" charset="0"/>
              </a:rPr>
              <a:t>importance</a:t>
            </a:r>
            <a:r>
              <a:rPr lang="it-IT" sz="1600" dirty="0">
                <a:solidFill>
                  <a:schemeClr val="bg1"/>
                </a:solidFill>
                <a:latin typeface="Berlin Sans FB Demi" panose="020E0802020502020306" pitchFamily="34" charset="0"/>
              </a:rPr>
              <a:t> from </a:t>
            </a:r>
            <a:r>
              <a:rPr lang="it-IT" sz="1600" dirty="0" err="1">
                <a:solidFill>
                  <a:schemeClr val="bg1"/>
                </a:solidFill>
                <a:latin typeface="Berlin Sans FB Demi" panose="020E0802020502020306" pitchFamily="34" charset="0"/>
              </a:rPr>
              <a:t>Flat</a:t>
            </a:r>
            <a:r>
              <a:rPr lang="it-IT" sz="1600" dirty="0">
                <a:solidFill>
                  <a:schemeClr val="bg1"/>
                </a:solidFill>
                <a:latin typeface="Berlin Sans FB Demi" panose="020E0802020502020306" pitchFamily="34" charset="0"/>
              </a:rPr>
              <a:t> model and </a:t>
            </a:r>
            <a:r>
              <a:rPr lang="it-IT" sz="1600" dirty="0" err="1">
                <a:solidFill>
                  <a:schemeClr val="bg1"/>
                </a:solidFill>
                <a:latin typeface="Berlin Sans FB Demi" panose="020E0802020502020306" pitchFamily="34" charset="0"/>
              </a:rPr>
              <a:t>others</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built</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adding</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at</a:t>
            </a:r>
            <a:r>
              <a:rPr lang="it-IT" sz="1600" dirty="0">
                <a:solidFill>
                  <a:schemeClr val="bg1"/>
                </a:solidFill>
                <a:latin typeface="Berlin Sans FB Demi" panose="020E0802020502020306" pitchFamily="34" charset="0"/>
              </a:rPr>
              <a:t> the </a:t>
            </a:r>
            <a:r>
              <a:rPr lang="it-IT" sz="1600" dirty="0" err="1">
                <a:solidFill>
                  <a:schemeClr val="bg1"/>
                </a:solidFill>
                <a:latin typeface="Berlin Sans FB Demi" panose="020E0802020502020306" pitchFamily="34" charset="0"/>
              </a:rPr>
              <a:t>original</a:t>
            </a:r>
            <a:r>
              <a:rPr lang="it-IT" sz="1600" dirty="0">
                <a:solidFill>
                  <a:schemeClr val="bg1"/>
                </a:solidFill>
                <a:latin typeface="Berlin Sans FB Demi" panose="020E0802020502020306" pitchFamily="34" charset="0"/>
              </a:rPr>
              <a:t> data set features from </a:t>
            </a:r>
            <a:r>
              <a:rPr lang="it-IT" sz="1600" dirty="0" err="1">
                <a:solidFill>
                  <a:schemeClr val="bg1"/>
                </a:solidFill>
                <a:latin typeface="Berlin Sans FB Demi" panose="020E0802020502020306" pitchFamily="34" charset="0"/>
              </a:rPr>
              <a:t>dimensionality</a:t>
            </a:r>
            <a:r>
              <a:rPr lang="it-IT" sz="1600" dirty="0">
                <a:solidFill>
                  <a:schemeClr val="bg1"/>
                </a:solidFill>
                <a:latin typeface="Berlin Sans FB Demi" panose="020E0802020502020306" pitchFamily="34" charset="0"/>
              </a:rPr>
              <a:t> </a:t>
            </a:r>
            <a:r>
              <a:rPr lang="it-IT" sz="1600" dirty="0" err="1">
                <a:solidFill>
                  <a:schemeClr val="bg1"/>
                </a:solidFill>
                <a:latin typeface="Berlin Sans FB Demi" panose="020E0802020502020306" pitchFamily="34" charset="0"/>
              </a:rPr>
              <a:t>reduction</a:t>
            </a:r>
            <a:endParaRPr lang="it-IT" sz="16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128594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endParaRPr lang="it-IT" sz="2400" dirty="0">
              <a:solidFill>
                <a:srgbClr val="00B050"/>
              </a:solidFill>
              <a:latin typeface="Bernard MT Condensed" panose="02050806060905020404" pitchFamily="18" charset="0"/>
            </a:endParaRPr>
          </a:p>
        </p:txBody>
      </p:sp>
      <p:pic>
        <p:nvPicPr>
          <p:cNvPr id="1026" name="Picture 2" descr="KMeans Explained">
            <a:extLst>
              <a:ext uri="{FF2B5EF4-FFF2-40B4-BE49-F238E27FC236}">
                <a16:creationId xmlns:a16="http://schemas.microsoft.com/office/drawing/2014/main" id="{7AC185F6-C9CD-4517-8F22-A85F2BFF175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06902" y="1239501"/>
            <a:ext cx="3102936" cy="232720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D716A27-2070-4AD9-B94E-8EE4A24612D7}"/>
              </a:ext>
            </a:extLst>
          </p:cNvPr>
          <p:cNvSpPr txBox="1"/>
          <p:nvPr/>
        </p:nvSpPr>
        <p:spPr>
          <a:xfrm>
            <a:off x="5408428" y="3778102"/>
            <a:ext cx="3436087" cy="246221"/>
          </a:xfrm>
          <a:prstGeom prst="rect">
            <a:avLst/>
          </a:prstGeom>
          <a:noFill/>
        </p:spPr>
        <p:txBody>
          <a:bodyPr wrap="square" rtlCol="0">
            <a:spAutoFit/>
          </a:bodyPr>
          <a:lstStyle/>
          <a:p>
            <a:r>
              <a:rPr lang="it-IT" sz="1000" dirty="0">
                <a:solidFill>
                  <a:schemeClr val="bg1"/>
                </a:solidFill>
                <a:latin typeface="Berlin Sans FB Demi" panose="020E0802020502020306" pitchFamily="34" charset="0"/>
              </a:rPr>
              <a:t>From: https://ml-explained.com/blog/kmeans-explained</a:t>
            </a:r>
          </a:p>
        </p:txBody>
      </p:sp>
      <p:sp>
        <p:nvSpPr>
          <p:cNvPr id="4" name="CasellaDiTesto 3">
            <a:extLst>
              <a:ext uri="{FF2B5EF4-FFF2-40B4-BE49-F238E27FC236}">
                <a16:creationId xmlns:a16="http://schemas.microsoft.com/office/drawing/2014/main" id="{5ABA9BA9-94A2-46A3-B26E-9D021C9DBC77}"/>
              </a:ext>
            </a:extLst>
          </p:cNvPr>
          <p:cNvSpPr txBox="1"/>
          <p:nvPr/>
        </p:nvSpPr>
        <p:spPr>
          <a:xfrm>
            <a:off x="538717" y="541897"/>
            <a:ext cx="2856613" cy="4293483"/>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K-Means is a centroid-based clustering that try to minimize the distance between each point to the assigned cluster centroid. It starts to pick a number of clusters, k, and for each one calculates the coordinates of its centroid. Points are assigned to the nearest cluster centroid, after that, centroids position are re-computed by the mean of all observations assigned to the cluster. It’s an iterative process until centroids don’t change much between iterations anymore.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33701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63"/>
        <p:cNvGrpSpPr/>
        <p:nvPr/>
      </p:nvGrpSpPr>
      <p:grpSpPr>
        <a:xfrm>
          <a:off x="0" y="0"/>
          <a:ext cx="0" cy="0"/>
          <a:chOff x="0" y="0"/>
          <a:chExt cx="0" cy="0"/>
        </a:xfrm>
      </p:grpSpPr>
      <p:sp>
        <p:nvSpPr>
          <p:cNvPr id="5" name="CasellaDiTesto 4">
            <a:extLst>
              <a:ext uri="{FF2B5EF4-FFF2-40B4-BE49-F238E27FC236}">
                <a16:creationId xmlns:a16="http://schemas.microsoft.com/office/drawing/2014/main" id="{031875F1-1CA1-4008-B524-4545D92496D6}"/>
              </a:ext>
            </a:extLst>
          </p:cNvPr>
          <p:cNvSpPr txBox="1"/>
          <p:nvPr/>
        </p:nvSpPr>
        <p:spPr>
          <a:xfrm>
            <a:off x="4908529" y="1433915"/>
            <a:ext cx="3898800" cy="1754326"/>
          </a:xfrm>
          <a:prstGeom prst="rect">
            <a:avLst/>
          </a:prstGeom>
          <a:noFill/>
        </p:spPr>
        <p:txBody>
          <a:bodyPr wrap="square" rtlCol="0">
            <a:spAutoFit/>
          </a:bodyPr>
          <a:lstStyle/>
          <a:p>
            <a:r>
              <a:rPr lang="it-IT" dirty="0">
                <a:solidFill>
                  <a:srgbClr val="00B050"/>
                </a:solidFill>
                <a:latin typeface="Berlin Sans FB Demi" panose="020E0802020502020306" pitchFamily="34" charset="0"/>
              </a:rPr>
              <a:t>A key tool: Customer </a:t>
            </a:r>
            <a:r>
              <a:rPr lang="it-IT" dirty="0" err="1">
                <a:solidFill>
                  <a:srgbClr val="00B050"/>
                </a:solidFill>
                <a:latin typeface="Berlin Sans FB Demi" panose="020E0802020502020306" pitchFamily="34" charset="0"/>
              </a:rPr>
              <a:t>Lifetime</a:t>
            </a:r>
            <a:r>
              <a:rPr lang="it-IT" dirty="0">
                <a:solidFill>
                  <a:srgbClr val="00B050"/>
                </a:solidFill>
                <a:latin typeface="Berlin Sans FB Demi" panose="020E0802020502020306" pitchFamily="34" charset="0"/>
              </a:rPr>
              <a:t> Value.</a:t>
            </a:r>
          </a:p>
          <a:p>
            <a:r>
              <a:rPr lang="en-US" dirty="0">
                <a:solidFill>
                  <a:srgbClr val="00B050"/>
                </a:solidFill>
                <a:latin typeface="Berlin Sans FB Demi" panose="020E0802020502020306" pitchFamily="34" charset="0"/>
              </a:rPr>
              <a:t>It’s the value of a </a:t>
            </a:r>
            <a:r>
              <a:rPr lang="en-US" sz="1800" b="0" i="0" u="none" strike="noStrike" baseline="0" dirty="0">
                <a:solidFill>
                  <a:srgbClr val="00B050"/>
                </a:solidFill>
                <a:latin typeface="Berlin Sans FB Demi" panose="020E0802020502020306" pitchFamily="34" charset="0"/>
              </a:rPr>
              <a:t>customer for a Company over the span of their lifetime relationship</a:t>
            </a:r>
            <a:r>
              <a:rPr lang="it-IT" sz="1800" b="0" i="0" u="none" strike="noStrike" baseline="0" dirty="0">
                <a:solidFill>
                  <a:srgbClr val="00B050"/>
                </a:solidFill>
                <a:latin typeface="Berlin Sans FB Demi" panose="020E0802020502020306" pitchFamily="34" charset="0"/>
              </a:rPr>
              <a:t>.</a:t>
            </a:r>
            <a:endParaRPr lang="en-US" b="0" i="0" dirty="0">
              <a:solidFill>
                <a:srgbClr val="00B050"/>
              </a:solidFill>
              <a:effectLst/>
              <a:latin typeface="Berlin Sans FB Demi" panose="020E0802020502020306" pitchFamily="34" charset="0"/>
            </a:endParaRPr>
          </a:p>
          <a:p>
            <a:endParaRPr lang="it-IT" dirty="0">
              <a:solidFill>
                <a:srgbClr val="00B0F0"/>
              </a:solidFill>
            </a:endParaRPr>
          </a:p>
        </p:txBody>
      </p:sp>
      <p:sp>
        <p:nvSpPr>
          <p:cNvPr id="2" name="CasellaDiTesto 1">
            <a:extLst>
              <a:ext uri="{FF2B5EF4-FFF2-40B4-BE49-F238E27FC236}">
                <a16:creationId xmlns:a16="http://schemas.microsoft.com/office/drawing/2014/main" id="{ECE46EDD-7632-4EB7-B887-21F872E8C58E}"/>
              </a:ext>
            </a:extLst>
          </p:cNvPr>
          <p:cNvSpPr txBox="1"/>
          <p:nvPr/>
        </p:nvSpPr>
        <p:spPr>
          <a:xfrm>
            <a:off x="418216" y="653143"/>
            <a:ext cx="3817257" cy="1200329"/>
          </a:xfrm>
          <a:prstGeom prst="rect">
            <a:avLst/>
          </a:prstGeom>
          <a:noFill/>
        </p:spPr>
        <p:txBody>
          <a:bodyPr wrap="square" rtlCol="0">
            <a:spAutoFit/>
          </a:bodyPr>
          <a:lstStyle/>
          <a:p>
            <a:r>
              <a:rPr lang="it-IT" sz="2400" b="1" dirty="0">
                <a:solidFill>
                  <a:srgbClr val="0070C0"/>
                </a:solidFill>
                <a:latin typeface="Bernard MT Condensed" panose="02050806060905020404" pitchFamily="18" charset="0"/>
              </a:rPr>
              <a:t>SPREAD PREDICTIVE ANALYTICS TOWARDS INSURANCE MARKETING FIELD</a:t>
            </a:r>
          </a:p>
        </p:txBody>
      </p:sp>
      <p:pic>
        <p:nvPicPr>
          <p:cNvPr id="4" name="Immagine 3">
            <a:extLst>
              <a:ext uri="{FF2B5EF4-FFF2-40B4-BE49-F238E27FC236}">
                <a16:creationId xmlns:a16="http://schemas.microsoft.com/office/drawing/2014/main" id="{23125091-8449-4A13-909B-D7CDD4CE1A9E}"/>
              </a:ext>
            </a:extLst>
          </p:cNvPr>
          <p:cNvPicPr>
            <a:picLocks noChangeAspect="1"/>
          </p:cNvPicPr>
          <p:nvPr/>
        </p:nvPicPr>
        <p:blipFill>
          <a:blip r:embed="rId4"/>
          <a:stretch>
            <a:fillRect/>
          </a:stretch>
        </p:blipFill>
        <p:spPr>
          <a:xfrm>
            <a:off x="5882483" y="2900664"/>
            <a:ext cx="1681842" cy="1681842"/>
          </a:xfrm>
          <a:prstGeom prst="rect">
            <a:avLst/>
          </a:prstGeom>
        </p:spPr>
      </p:pic>
      <p:pic>
        <p:nvPicPr>
          <p:cNvPr id="1026" name="Picture 2">
            <a:extLst>
              <a:ext uri="{FF2B5EF4-FFF2-40B4-BE49-F238E27FC236}">
                <a16:creationId xmlns:a16="http://schemas.microsoft.com/office/drawing/2014/main" id="{A08CE93A-A2B4-4E87-9031-933DCAE3E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02" y="2040692"/>
            <a:ext cx="2860328" cy="214524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118BED41-5278-4D2D-A89C-BA6917CB5F93}"/>
              </a:ext>
            </a:extLst>
          </p:cNvPr>
          <p:cNvSpPr txBox="1"/>
          <p:nvPr/>
        </p:nvSpPr>
        <p:spPr>
          <a:xfrm>
            <a:off x="5018567" y="4582506"/>
            <a:ext cx="3544186" cy="400110"/>
          </a:xfrm>
          <a:prstGeom prst="rect">
            <a:avLst/>
          </a:prstGeom>
          <a:noFill/>
        </p:spPr>
        <p:txBody>
          <a:bodyPr wrap="square" rtlCol="0">
            <a:spAutoFit/>
          </a:bodyPr>
          <a:lstStyle/>
          <a:p>
            <a:r>
              <a:rPr lang="it-IT" sz="1000" dirty="0" err="1">
                <a:solidFill>
                  <a:schemeClr val="bg1"/>
                </a:solidFill>
                <a:latin typeface="Berlin Sans FB Demi" panose="020E0802020502020306" pitchFamily="34" charset="0"/>
              </a:rPr>
              <a:t>Github</a:t>
            </a:r>
            <a:r>
              <a:rPr lang="it-IT" sz="1000" dirty="0">
                <a:solidFill>
                  <a:schemeClr val="bg1"/>
                </a:solidFill>
                <a:latin typeface="Berlin Sans FB Demi" panose="020E0802020502020306" pitchFamily="34" charset="0"/>
              </a:rPr>
              <a:t> repository: https://github.com/claudio1975/Customer_Lifetime_Value</a:t>
            </a:r>
          </a:p>
        </p:txBody>
      </p:sp>
    </p:spTree>
    <p:extLst>
      <p:ext uri="{BB962C8B-B14F-4D97-AF65-F5344CB8AC3E}">
        <p14:creationId xmlns:p14="http://schemas.microsoft.com/office/powerpoint/2010/main" val="166615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          DBSCAN</a:t>
            </a:r>
          </a:p>
        </p:txBody>
      </p:sp>
      <p:pic>
        <p:nvPicPr>
          <p:cNvPr id="2050" name="Picture 2" descr="Density-Based Spatial Clustering of Applications with Noise (DBSCAN)">
            <a:extLst>
              <a:ext uri="{FF2B5EF4-FFF2-40B4-BE49-F238E27FC236}">
                <a16:creationId xmlns:a16="http://schemas.microsoft.com/office/drawing/2014/main" id="{AB97F21F-ED8D-43D6-A01F-D2F4D8A744F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68409" y="1102272"/>
            <a:ext cx="2261154" cy="220534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70AC5C02-C2C0-460E-B539-75E1D8AB1274}"/>
              </a:ext>
            </a:extLst>
          </p:cNvPr>
          <p:cNvSpPr txBox="1"/>
          <p:nvPr/>
        </p:nvSpPr>
        <p:spPr>
          <a:xfrm>
            <a:off x="5408428" y="3778102"/>
            <a:ext cx="3436087" cy="246221"/>
          </a:xfrm>
          <a:prstGeom prst="rect">
            <a:avLst/>
          </a:prstGeom>
          <a:noFill/>
        </p:spPr>
        <p:txBody>
          <a:bodyPr wrap="square" rtlCol="0">
            <a:spAutoFit/>
          </a:bodyPr>
          <a:lstStyle/>
          <a:p>
            <a:r>
              <a:rPr lang="it-IT" sz="1000" dirty="0">
                <a:solidFill>
                  <a:schemeClr val="bg1"/>
                </a:solidFill>
                <a:latin typeface="Berlin Sans FB Demi" panose="020E0802020502020306" pitchFamily="34" charset="0"/>
              </a:rPr>
              <a:t>From: https://ml-explained.com/blog/dbscan-explained</a:t>
            </a:r>
          </a:p>
        </p:txBody>
      </p:sp>
      <p:sp>
        <p:nvSpPr>
          <p:cNvPr id="3" name="CasellaDiTesto 2">
            <a:extLst>
              <a:ext uri="{FF2B5EF4-FFF2-40B4-BE49-F238E27FC236}">
                <a16:creationId xmlns:a16="http://schemas.microsoft.com/office/drawing/2014/main" id="{06167EE8-1FF2-41F6-B832-03DB8B88D133}"/>
              </a:ext>
            </a:extLst>
          </p:cNvPr>
          <p:cNvSpPr txBox="1"/>
          <p:nvPr/>
        </p:nvSpPr>
        <p:spPr>
          <a:xfrm>
            <a:off x="241004" y="54851"/>
            <a:ext cx="4253023" cy="4755148"/>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DBSCAN is a density-based clustering algorithm that defines clusters as continuous regions of high density, grouping together points with many nearby neighbours and marking outlier points in low-density regions. It starts picking a point at random and retrieves its neighbourhood. If it is a core point (it has at least min number of points “</a:t>
            </a:r>
            <a:r>
              <a:rPr lang="en-GB" sz="15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minPoints</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within a distance “ε” used to locate neighbourhood), it will start a new cluster expanded by assigning all points in its neighbourhood to the cluster. If an additional core point is found in the neighbourhood, the search is extended to include all points in its neighbourhood. If no more core points are found, the cluster is complete, and remaining points are examined to look for other core point to start a new cluster. Points not assigned to a cluster are considered noise.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4021440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Gaussian</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Mixture</a:t>
            </a:r>
            <a:r>
              <a:rPr lang="it-IT" sz="2400" dirty="0">
                <a:solidFill>
                  <a:srgbClr val="00B050"/>
                </a:solidFill>
                <a:latin typeface="Bernard MT Condensed" panose="02050806060905020404" pitchFamily="18" charset="0"/>
              </a:rPr>
              <a:t> Models</a:t>
            </a:r>
          </a:p>
        </p:txBody>
      </p:sp>
      <p:sp>
        <p:nvSpPr>
          <p:cNvPr id="3" name="CasellaDiTesto 2">
            <a:extLst>
              <a:ext uri="{FF2B5EF4-FFF2-40B4-BE49-F238E27FC236}">
                <a16:creationId xmlns:a16="http://schemas.microsoft.com/office/drawing/2014/main" id="{0E017234-7E7C-4ED8-A571-6A52DAEED282}"/>
              </a:ext>
            </a:extLst>
          </p:cNvPr>
          <p:cNvSpPr txBox="1"/>
          <p:nvPr/>
        </p:nvSpPr>
        <p:spPr>
          <a:xfrm>
            <a:off x="518042" y="800987"/>
            <a:ext cx="3252972"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Gaussian Mixture Models clustering is a generalization of K-Means. </a:t>
            </a:r>
            <a:r>
              <a:rPr lang="en-GB" sz="1500" dirty="0">
                <a:solidFill>
                  <a:schemeClr val="bg1"/>
                </a:solidFill>
                <a:latin typeface="Berlin Sans FB Demi" panose="020E0802020502020306" pitchFamily="34" charset="0"/>
                <a:ea typeface="Calibri" panose="020F0502020204030204" pitchFamily="34" charset="0"/>
                <a:cs typeface="Times New Roman" panose="02020603050405020304" pitchFamily="18" charset="0"/>
              </a:rPr>
              <a:t>I</a:t>
            </a:r>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nstead of using a distance-based model, will be used a distribution-based model. In K-Means clusters are circular as a result of using the mean as centroid. With GMM will be assumed data points are Gaussian distributed with clusters that can take any kind of elliptical shape and each Gaussian distribution is assigned to a single cluster. The Expectation-Maximization optimization algorithm is used to find the parameters of the Gaussian distribution for each cluster.    </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pic>
        <p:nvPicPr>
          <p:cNvPr id="5" name="Immagine 4">
            <a:extLst>
              <a:ext uri="{FF2B5EF4-FFF2-40B4-BE49-F238E27FC236}">
                <a16:creationId xmlns:a16="http://schemas.microsoft.com/office/drawing/2014/main" id="{5D10EE5C-D7C9-4C62-8081-6D6C5F32A37F}"/>
              </a:ext>
            </a:extLst>
          </p:cNvPr>
          <p:cNvPicPr>
            <a:picLocks noChangeAspect="1"/>
          </p:cNvPicPr>
          <p:nvPr/>
        </p:nvPicPr>
        <p:blipFill>
          <a:blip r:embed="rId3"/>
          <a:stretch>
            <a:fillRect/>
          </a:stretch>
        </p:blipFill>
        <p:spPr>
          <a:xfrm>
            <a:off x="3976577" y="1347787"/>
            <a:ext cx="4848446" cy="2557906"/>
          </a:xfrm>
          <a:prstGeom prst="rect">
            <a:avLst/>
          </a:prstGeom>
        </p:spPr>
      </p:pic>
    </p:spTree>
    <p:extLst>
      <p:ext uri="{BB962C8B-B14F-4D97-AF65-F5344CB8AC3E}">
        <p14:creationId xmlns:p14="http://schemas.microsoft.com/office/powerpoint/2010/main" val="1426120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Hierachical</a:t>
            </a:r>
            <a:r>
              <a:rPr lang="it-IT" sz="2400" dirty="0">
                <a:solidFill>
                  <a:srgbClr val="00B050"/>
                </a:solidFill>
                <a:latin typeface="Bernard MT Condensed" panose="02050806060905020404" pitchFamily="18" charset="0"/>
              </a:rPr>
              <a:t> Clustering</a:t>
            </a:r>
          </a:p>
        </p:txBody>
      </p:sp>
      <p:pic>
        <p:nvPicPr>
          <p:cNvPr id="4" name="Immagine 3">
            <a:extLst>
              <a:ext uri="{FF2B5EF4-FFF2-40B4-BE49-F238E27FC236}">
                <a16:creationId xmlns:a16="http://schemas.microsoft.com/office/drawing/2014/main" id="{9CF7CC20-F5B1-4A1B-A74B-D9159B1104EF}"/>
              </a:ext>
            </a:extLst>
          </p:cNvPr>
          <p:cNvPicPr>
            <a:picLocks noChangeAspect="1"/>
          </p:cNvPicPr>
          <p:nvPr/>
        </p:nvPicPr>
        <p:blipFill>
          <a:blip r:embed="rId3"/>
          <a:stretch>
            <a:fillRect/>
          </a:stretch>
        </p:blipFill>
        <p:spPr>
          <a:xfrm>
            <a:off x="3395330" y="1282994"/>
            <a:ext cx="5512811" cy="1913861"/>
          </a:xfrm>
          <a:prstGeom prst="rect">
            <a:avLst/>
          </a:prstGeom>
        </p:spPr>
      </p:pic>
      <p:sp>
        <p:nvSpPr>
          <p:cNvPr id="5" name="CasellaDiTesto 4">
            <a:extLst>
              <a:ext uri="{FF2B5EF4-FFF2-40B4-BE49-F238E27FC236}">
                <a16:creationId xmlns:a16="http://schemas.microsoft.com/office/drawing/2014/main" id="{8A129AAC-60F5-4BBE-8892-77FBD594FA84}"/>
              </a:ext>
            </a:extLst>
          </p:cNvPr>
          <p:cNvSpPr txBox="1"/>
          <p:nvPr/>
        </p:nvSpPr>
        <p:spPr>
          <a:xfrm>
            <a:off x="340243" y="535045"/>
            <a:ext cx="2856613" cy="4062651"/>
          </a:xfrm>
          <a:prstGeom prst="rect">
            <a:avLst/>
          </a:prstGeom>
          <a:noFill/>
        </p:spPr>
        <p:txBody>
          <a:bodyPr wrap="square" rtlCol="0">
            <a:spAutoFit/>
          </a:bodyPr>
          <a:lstStyle/>
          <a:p>
            <a:pPr algn="just"/>
            <a:r>
              <a:rPr lang="en-GB"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Hierarchical clustering builds hierarchy of clusters by a bottom-up approach. It starts with all points assigned to a cluster of their own, so given N observations will have N clusters. Find a pair of clusters with the smallest cluster-to-cluster distance. Merge the two clusters into one, reducing the number of clusters to N-1. The process go ahead till all points are merged into one cluster, the root cluster. The result of hierarchical clustering can be shown by a dendrogram.</a:t>
            </a:r>
            <a:endParaRPr lang="it-IT" sz="15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232067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Clustering Analysis</a:t>
            </a:r>
          </a:p>
        </p:txBody>
      </p:sp>
      <p:pic>
        <p:nvPicPr>
          <p:cNvPr id="4" name="Immagine 3">
            <a:extLst>
              <a:ext uri="{FF2B5EF4-FFF2-40B4-BE49-F238E27FC236}">
                <a16:creationId xmlns:a16="http://schemas.microsoft.com/office/drawing/2014/main" id="{8F33B77B-75FB-4C40-B804-BFEEA685AC8D}"/>
              </a:ext>
            </a:extLst>
          </p:cNvPr>
          <p:cNvPicPr>
            <a:picLocks noChangeAspect="1"/>
          </p:cNvPicPr>
          <p:nvPr/>
        </p:nvPicPr>
        <p:blipFill>
          <a:blip r:embed="rId3"/>
          <a:stretch>
            <a:fillRect/>
          </a:stretch>
        </p:blipFill>
        <p:spPr>
          <a:xfrm>
            <a:off x="242822" y="894485"/>
            <a:ext cx="3204499" cy="3149486"/>
          </a:xfrm>
          <a:prstGeom prst="rect">
            <a:avLst/>
          </a:prstGeom>
        </p:spPr>
      </p:pic>
      <p:pic>
        <p:nvPicPr>
          <p:cNvPr id="6" name="Immagine 5">
            <a:extLst>
              <a:ext uri="{FF2B5EF4-FFF2-40B4-BE49-F238E27FC236}">
                <a16:creationId xmlns:a16="http://schemas.microsoft.com/office/drawing/2014/main" id="{AE43454B-9549-4C92-B823-606F684D6620}"/>
              </a:ext>
            </a:extLst>
          </p:cNvPr>
          <p:cNvPicPr>
            <a:picLocks noChangeAspect="1"/>
          </p:cNvPicPr>
          <p:nvPr/>
        </p:nvPicPr>
        <p:blipFill>
          <a:blip r:embed="rId4"/>
          <a:stretch>
            <a:fillRect/>
          </a:stretch>
        </p:blipFill>
        <p:spPr>
          <a:xfrm>
            <a:off x="6059483" y="894486"/>
            <a:ext cx="2754610" cy="3149485"/>
          </a:xfrm>
          <a:prstGeom prst="rect">
            <a:avLst/>
          </a:prstGeom>
        </p:spPr>
      </p:pic>
      <p:pic>
        <p:nvPicPr>
          <p:cNvPr id="8" name="Immagine 7">
            <a:extLst>
              <a:ext uri="{FF2B5EF4-FFF2-40B4-BE49-F238E27FC236}">
                <a16:creationId xmlns:a16="http://schemas.microsoft.com/office/drawing/2014/main" id="{0AAD2491-C15F-4E1D-A685-24B07BB0C927}"/>
              </a:ext>
            </a:extLst>
          </p:cNvPr>
          <p:cNvPicPr>
            <a:picLocks noChangeAspect="1"/>
          </p:cNvPicPr>
          <p:nvPr/>
        </p:nvPicPr>
        <p:blipFill>
          <a:blip r:embed="rId5"/>
          <a:stretch>
            <a:fillRect/>
          </a:stretch>
        </p:blipFill>
        <p:spPr>
          <a:xfrm>
            <a:off x="3417470" y="1912920"/>
            <a:ext cx="2309060" cy="1112616"/>
          </a:xfrm>
          <a:prstGeom prst="rect">
            <a:avLst/>
          </a:prstGeom>
        </p:spPr>
      </p:pic>
      <p:sp>
        <p:nvSpPr>
          <p:cNvPr id="3" name="CasellaDiTesto 2">
            <a:extLst>
              <a:ext uri="{FF2B5EF4-FFF2-40B4-BE49-F238E27FC236}">
                <a16:creationId xmlns:a16="http://schemas.microsoft.com/office/drawing/2014/main" id="{C8F0DD38-BF6E-4C2F-9266-5D4561D18821}"/>
              </a:ext>
            </a:extLst>
          </p:cNvPr>
          <p:cNvSpPr txBox="1"/>
          <p:nvPr/>
        </p:nvSpPr>
        <p:spPr>
          <a:xfrm>
            <a:off x="595423" y="4281377"/>
            <a:ext cx="8073656" cy="323165"/>
          </a:xfrm>
          <a:prstGeom prst="rect">
            <a:avLst/>
          </a:prstGeom>
          <a:noFill/>
        </p:spPr>
        <p:txBody>
          <a:bodyPr wrap="square" rtlCol="0">
            <a:spAutoFit/>
          </a:bodyPr>
          <a:lstStyle/>
          <a:p>
            <a:r>
              <a:rPr lang="it-IT" sz="1500" dirty="0">
                <a:solidFill>
                  <a:schemeClr val="bg1"/>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algorithms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evaluated</a:t>
            </a:r>
            <a:r>
              <a:rPr lang="it-IT" sz="1500" dirty="0">
                <a:solidFill>
                  <a:schemeClr val="bg1"/>
                </a:solidFill>
                <a:latin typeface="Berlin Sans FB Demi" panose="020E0802020502020306" pitchFamily="34" charset="0"/>
              </a:rPr>
              <a:t> by silhouette score</a:t>
            </a:r>
          </a:p>
        </p:txBody>
      </p:sp>
    </p:spTree>
    <p:extLst>
      <p:ext uri="{BB962C8B-B14F-4D97-AF65-F5344CB8AC3E}">
        <p14:creationId xmlns:p14="http://schemas.microsoft.com/office/powerpoint/2010/main" val="3910484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4C41CBC-5984-4939-902E-0F1269FB839D}"/>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K-</a:t>
            </a:r>
            <a:r>
              <a:rPr lang="it-IT" sz="2400" dirty="0" err="1">
                <a:solidFill>
                  <a:srgbClr val="00B050"/>
                </a:solidFill>
                <a:latin typeface="Bernard MT Condensed" panose="02050806060905020404" pitchFamily="18" charset="0"/>
              </a:rPr>
              <a:t>Means</a:t>
            </a:r>
            <a:r>
              <a:rPr lang="it-IT" sz="2400" dirty="0">
                <a:solidFill>
                  <a:srgbClr val="00B050"/>
                </a:solidFill>
                <a:latin typeface="Bernard MT Condensed" panose="02050806060905020404" pitchFamily="18" charset="0"/>
              </a:rPr>
              <a:t>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11" name="Immagine 10">
            <a:extLst>
              <a:ext uri="{FF2B5EF4-FFF2-40B4-BE49-F238E27FC236}">
                <a16:creationId xmlns:a16="http://schemas.microsoft.com/office/drawing/2014/main" id="{E0C6CFF8-723F-43DE-9598-77CCAC19FEE7}"/>
              </a:ext>
            </a:extLst>
          </p:cNvPr>
          <p:cNvPicPr>
            <a:picLocks noChangeAspect="1"/>
          </p:cNvPicPr>
          <p:nvPr/>
        </p:nvPicPr>
        <p:blipFill>
          <a:blip r:embed="rId3"/>
          <a:stretch>
            <a:fillRect/>
          </a:stretch>
        </p:blipFill>
        <p:spPr>
          <a:xfrm>
            <a:off x="1508275" y="1284310"/>
            <a:ext cx="2789162" cy="1158340"/>
          </a:xfrm>
          <a:prstGeom prst="rect">
            <a:avLst/>
          </a:prstGeom>
        </p:spPr>
      </p:pic>
      <p:pic>
        <p:nvPicPr>
          <p:cNvPr id="13" name="Immagine 12">
            <a:extLst>
              <a:ext uri="{FF2B5EF4-FFF2-40B4-BE49-F238E27FC236}">
                <a16:creationId xmlns:a16="http://schemas.microsoft.com/office/drawing/2014/main" id="{6D73CF47-F8B1-45F0-9F0F-F6D05C4ABC95}"/>
              </a:ext>
            </a:extLst>
          </p:cNvPr>
          <p:cNvPicPr>
            <a:picLocks noChangeAspect="1"/>
          </p:cNvPicPr>
          <p:nvPr/>
        </p:nvPicPr>
        <p:blipFill>
          <a:blip r:embed="rId4"/>
          <a:stretch>
            <a:fillRect/>
          </a:stretch>
        </p:blipFill>
        <p:spPr>
          <a:xfrm>
            <a:off x="1508275" y="3035343"/>
            <a:ext cx="2789162" cy="1158340"/>
          </a:xfrm>
          <a:prstGeom prst="rect">
            <a:avLst/>
          </a:prstGeom>
        </p:spPr>
      </p:pic>
      <p:pic>
        <p:nvPicPr>
          <p:cNvPr id="15" name="Immagine 14">
            <a:extLst>
              <a:ext uri="{FF2B5EF4-FFF2-40B4-BE49-F238E27FC236}">
                <a16:creationId xmlns:a16="http://schemas.microsoft.com/office/drawing/2014/main" id="{1D99C423-F8FC-4428-8695-DE99AAD6175A}"/>
              </a:ext>
            </a:extLst>
          </p:cNvPr>
          <p:cNvPicPr>
            <a:picLocks noChangeAspect="1"/>
          </p:cNvPicPr>
          <p:nvPr/>
        </p:nvPicPr>
        <p:blipFill>
          <a:blip r:embed="rId5"/>
          <a:stretch>
            <a:fillRect/>
          </a:stretch>
        </p:blipFill>
        <p:spPr>
          <a:xfrm>
            <a:off x="5723655" y="123371"/>
            <a:ext cx="3275966" cy="3033486"/>
          </a:xfrm>
          <a:prstGeom prst="rect">
            <a:avLst/>
          </a:prstGeom>
        </p:spPr>
      </p:pic>
      <p:pic>
        <p:nvPicPr>
          <p:cNvPr id="17" name="Immagine 16">
            <a:extLst>
              <a:ext uri="{FF2B5EF4-FFF2-40B4-BE49-F238E27FC236}">
                <a16:creationId xmlns:a16="http://schemas.microsoft.com/office/drawing/2014/main" id="{E19513B0-A459-4DE3-B471-750B90E41D7F}"/>
              </a:ext>
            </a:extLst>
          </p:cNvPr>
          <p:cNvPicPr>
            <a:picLocks noChangeAspect="1"/>
          </p:cNvPicPr>
          <p:nvPr/>
        </p:nvPicPr>
        <p:blipFill>
          <a:blip r:embed="rId6"/>
          <a:stretch>
            <a:fillRect/>
          </a:stretch>
        </p:blipFill>
        <p:spPr>
          <a:xfrm>
            <a:off x="6168960" y="3258458"/>
            <a:ext cx="2385356" cy="1774472"/>
          </a:xfrm>
          <a:prstGeom prst="rect">
            <a:avLst/>
          </a:prstGeom>
        </p:spPr>
      </p:pic>
    </p:spTree>
    <p:extLst>
      <p:ext uri="{BB962C8B-B14F-4D97-AF65-F5344CB8AC3E}">
        <p14:creationId xmlns:p14="http://schemas.microsoft.com/office/powerpoint/2010/main" val="372607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4ECDFD1-86D2-47F6-A147-8999703BA82C}"/>
              </a:ext>
            </a:extLst>
          </p:cNvPr>
          <p:cNvPicPr>
            <a:picLocks noChangeAspect="1"/>
          </p:cNvPicPr>
          <p:nvPr/>
        </p:nvPicPr>
        <p:blipFill>
          <a:blip r:embed="rId3"/>
          <a:stretch>
            <a:fillRect/>
          </a:stretch>
        </p:blipFill>
        <p:spPr>
          <a:xfrm>
            <a:off x="288782" y="312199"/>
            <a:ext cx="4000189" cy="2010088"/>
          </a:xfrm>
          <a:prstGeom prst="rect">
            <a:avLst/>
          </a:prstGeom>
        </p:spPr>
      </p:pic>
      <p:pic>
        <p:nvPicPr>
          <p:cNvPr id="5" name="Immagine 4">
            <a:extLst>
              <a:ext uri="{FF2B5EF4-FFF2-40B4-BE49-F238E27FC236}">
                <a16:creationId xmlns:a16="http://schemas.microsoft.com/office/drawing/2014/main" id="{C8B8567A-46FD-40EC-ABA9-B3BE7766DF4D}"/>
              </a:ext>
            </a:extLst>
          </p:cNvPr>
          <p:cNvPicPr>
            <a:picLocks noChangeAspect="1"/>
          </p:cNvPicPr>
          <p:nvPr/>
        </p:nvPicPr>
        <p:blipFill>
          <a:blip r:embed="rId4"/>
          <a:stretch>
            <a:fillRect/>
          </a:stretch>
        </p:blipFill>
        <p:spPr>
          <a:xfrm>
            <a:off x="5049706" y="312199"/>
            <a:ext cx="3805512" cy="2259551"/>
          </a:xfrm>
          <a:prstGeom prst="rect">
            <a:avLst/>
          </a:prstGeom>
        </p:spPr>
      </p:pic>
      <p:pic>
        <p:nvPicPr>
          <p:cNvPr id="7" name="Immagine 6">
            <a:extLst>
              <a:ext uri="{FF2B5EF4-FFF2-40B4-BE49-F238E27FC236}">
                <a16:creationId xmlns:a16="http://schemas.microsoft.com/office/drawing/2014/main" id="{37BD8A44-0998-4F48-A558-D6B44DA4A2B6}"/>
              </a:ext>
            </a:extLst>
          </p:cNvPr>
          <p:cNvPicPr>
            <a:picLocks noChangeAspect="1"/>
          </p:cNvPicPr>
          <p:nvPr/>
        </p:nvPicPr>
        <p:blipFill>
          <a:blip r:embed="rId5"/>
          <a:stretch>
            <a:fillRect/>
          </a:stretch>
        </p:blipFill>
        <p:spPr>
          <a:xfrm>
            <a:off x="288782" y="2870444"/>
            <a:ext cx="4000189" cy="1980814"/>
          </a:xfrm>
          <a:prstGeom prst="rect">
            <a:avLst/>
          </a:prstGeom>
        </p:spPr>
      </p:pic>
      <p:pic>
        <p:nvPicPr>
          <p:cNvPr id="9" name="Immagine 8">
            <a:extLst>
              <a:ext uri="{FF2B5EF4-FFF2-40B4-BE49-F238E27FC236}">
                <a16:creationId xmlns:a16="http://schemas.microsoft.com/office/drawing/2014/main" id="{863485C1-BF4D-4B58-BAEA-FBA05E7F6B18}"/>
              </a:ext>
            </a:extLst>
          </p:cNvPr>
          <p:cNvPicPr>
            <a:picLocks noChangeAspect="1"/>
          </p:cNvPicPr>
          <p:nvPr/>
        </p:nvPicPr>
        <p:blipFill>
          <a:blip r:embed="rId6"/>
          <a:stretch>
            <a:fillRect/>
          </a:stretch>
        </p:blipFill>
        <p:spPr>
          <a:xfrm>
            <a:off x="5049706" y="2870443"/>
            <a:ext cx="3805512" cy="1980813"/>
          </a:xfrm>
          <a:prstGeom prst="rect">
            <a:avLst/>
          </a:prstGeom>
        </p:spPr>
      </p:pic>
    </p:spTree>
    <p:extLst>
      <p:ext uri="{BB962C8B-B14F-4D97-AF65-F5344CB8AC3E}">
        <p14:creationId xmlns:p14="http://schemas.microsoft.com/office/powerpoint/2010/main" val="4278913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441529B-98C4-4985-8C9E-F05215F6F24A}"/>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DBSCAN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A958A6D2-1503-4B63-AC22-C6E498C73D17}"/>
              </a:ext>
            </a:extLst>
          </p:cNvPr>
          <p:cNvPicPr>
            <a:picLocks noChangeAspect="1"/>
          </p:cNvPicPr>
          <p:nvPr/>
        </p:nvPicPr>
        <p:blipFill>
          <a:blip r:embed="rId3"/>
          <a:stretch>
            <a:fillRect/>
          </a:stretch>
        </p:blipFill>
        <p:spPr>
          <a:xfrm>
            <a:off x="5627139" y="224972"/>
            <a:ext cx="3458804" cy="3229991"/>
          </a:xfrm>
          <a:prstGeom prst="rect">
            <a:avLst/>
          </a:prstGeom>
        </p:spPr>
      </p:pic>
      <p:pic>
        <p:nvPicPr>
          <p:cNvPr id="6" name="Immagine 5">
            <a:extLst>
              <a:ext uri="{FF2B5EF4-FFF2-40B4-BE49-F238E27FC236}">
                <a16:creationId xmlns:a16="http://schemas.microsoft.com/office/drawing/2014/main" id="{02DB6140-CC34-474F-8918-2CE8305BC713}"/>
              </a:ext>
            </a:extLst>
          </p:cNvPr>
          <p:cNvPicPr>
            <a:picLocks noChangeAspect="1"/>
          </p:cNvPicPr>
          <p:nvPr/>
        </p:nvPicPr>
        <p:blipFill>
          <a:blip r:embed="rId4"/>
          <a:stretch>
            <a:fillRect/>
          </a:stretch>
        </p:blipFill>
        <p:spPr>
          <a:xfrm>
            <a:off x="6492411" y="3326482"/>
            <a:ext cx="1728259" cy="1731976"/>
          </a:xfrm>
          <a:prstGeom prst="rect">
            <a:avLst/>
          </a:prstGeom>
        </p:spPr>
      </p:pic>
      <p:pic>
        <p:nvPicPr>
          <p:cNvPr id="8" name="Immagine 7">
            <a:extLst>
              <a:ext uri="{FF2B5EF4-FFF2-40B4-BE49-F238E27FC236}">
                <a16:creationId xmlns:a16="http://schemas.microsoft.com/office/drawing/2014/main" id="{B31BB7DD-7FED-4093-BD83-9321E36D8CED}"/>
              </a:ext>
            </a:extLst>
          </p:cNvPr>
          <p:cNvPicPr>
            <a:picLocks noChangeAspect="1"/>
          </p:cNvPicPr>
          <p:nvPr/>
        </p:nvPicPr>
        <p:blipFill>
          <a:blip r:embed="rId5"/>
          <a:stretch>
            <a:fillRect/>
          </a:stretch>
        </p:blipFill>
        <p:spPr>
          <a:xfrm>
            <a:off x="1655426" y="1382727"/>
            <a:ext cx="2636748" cy="914479"/>
          </a:xfrm>
          <a:prstGeom prst="rect">
            <a:avLst/>
          </a:prstGeom>
        </p:spPr>
      </p:pic>
      <p:pic>
        <p:nvPicPr>
          <p:cNvPr id="10" name="Immagine 9">
            <a:extLst>
              <a:ext uri="{FF2B5EF4-FFF2-40B4-BE49-F238E27FC236}">
                <a16:creationId xmlns:a16="http://schemas.microsoft.com/office/drawing/2014/main" id="{0123B7B3-B7EF-4E3F-A953-7E7152058701}"/>
              </a:ext>
            </a:extLst>
          </p:cNvPr>
          <p:cNvPicPr>
            <a:picLocks noChangeAspect="1"/>
          </p:cNvPicPr>
          <p:nvPr/>
        </p:nvPicPr>
        <p:blipFill>
          <a:blip r:embed="rId6"/>
          <a:stretch>
            <a:fillRect/>
          </a:stretch>
        </p:blipFill>
        <p:spPr>
          <a:xfrm>
            <a:off x="1655426" y="2876863"/>
            <a:ext cx="2636748" cy="899238"/>
          </a:xfrm>
          <a:prstGeom prst="rect">
            <a:avLst/>
          </a:prstGeom>
        </p:spPr>
      </p:pic>
    </p:spTree>
    <p:extLst>
      <p:ext uri="{BB962C8B-B14F-4D97-AF65-F5344CB8AC3E}">
        <p14:creationId xmlns:p14="http://schemas.microsoft.com/office/powerpoint/2010/main" val="1948605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F7AC37C-12E3-4027-8D31-AC4FB19800D2}"/>
              </a:ext>
            </a:extLst>
          </p:cNvPr>
          <p:cNvPicPr>
            <a:picLocks noChangeAspect="1"/>
          </p:cNvPicPr>
          <p:nvPr/>
        </p:nvPicPr>
        <p:blipFill>
          <a:blip r:embed="rId3"/>
          <a:stretch>
            <a:fillRect/>
          </a:stretch>
        </p:blipFill>
        <p:spPr>
          <a:xfrm>
            <a:off x="193727" y="725767"/>
            <a:ext cx="4029931" cy="1969922"/>
          </a:xfrm>
          <a:prstGeom prst="rect">
            <a:avLst/>
          </a:prstGeom>
        </p:spPr>
      </p:pic>
      <p:pic>
        <p:nvPicPr>
          <p:cNvPr id="5" name="Immagine 4">
            <a:extLst>
              <a:ext uri="{FF2B5EF4-FFF2-40B4-BE49-F238E27FC236}">
                <a16:creationId xmlns:a16="http://schemas.microsoft.com/office/drawing/2014/main" id="{E54AFD80-34D1-4B59-9840-6ECD6C077D7B}"/>
              </a:ext>
            </a:extLst>
          </p:cNvPr>
          <p:cNvPicPr>
            <a:picLocks noChangeAspect="1"/>
          </p:cNvPicPr>
          <p:nvPr/>
        </p:nvPicPr>
        <p:blipFill>
          <a:blip r:embed="rId4"/>
          <a:stretch>
            <a:fillRect/>
          </a:stretch>
        </p:blipFill>
        <p:spPr>
          <a:xfrm>
            <a:off x="5036457" y="725767"/>
            <a:ext cx="3816930" cy="1969922"/>
          </a:xfrm>
          <a:prstGeom prst="rect">
            <a:avLst/>
          </a:prstGeom>
        </p:spPr>
      </p:pic>
      <p:pic>
        <p:nvPicPr>
          <p:cNvPr id="7" name="Immagine 6">
            <a:extLst>
              <a:ext uri="{FF2B5EF4-FFF2-40B4-BE49-F238E27FC236}">
                <a16:creationId xmlns:a16="http://schemas.microsoft.com/office/drawing/2014/main" id="{197130B9-5666-4F89-AB85-BFBDFF499C77}"/>
              </a:ext>
            </a:extLst>
          </p:cNvPr>
          <p:cNvPicPr>
            <a:picLocks noChangeAspect="1"/>
          </p:cNvPicPr>
          <p:nvPr/>
        </p:nvPicPr>
        <p:blipFill>
          <a:blip r:embed="rId5"/>
          <a:stretch>
            <a:fillRect/>
          </a:stretch>
        </p:blipFill>
        <p:spPr>
          <a:xfrm>
            <a:off x="193727" y="3061611"/>
            <a:ext cx="4029931" cy="1851406"/>
          </a:xfrm>
          <a:prstGeom prst="rect">
            <a:avLst/>
          </a:prstGeom>
        </p:spPr>
      </p:pic>
      <p:pic>
        <p:nvPicPr>
          <p:cNvPr id="9" name="Immagine 8">
            <a:extLst>
              <a:ext uri="{FF2B5EF4-FFF2-40B4-BE49-F238E27FC236}">
                <a16:creationId xmlns:a16="http://schemas.microsoft.com/office/drawing/2014/main" id="{B10D1033-C225-40B7-915D-9961BF535C0F}"/>
              </a:ext>
            </a:extLst>
          </p:cNvPr>
          <p:cNvPicPr>
            <a:picLocks noChangeAspect="1"/>
          </p:cNvPicPr>
          <p:nvPr/>
        </p:nvPicPr>
        <p:blipFill>
          <a:blip r:embed="rId6"/>
          <a:stretch>
            <a:fillRect/>
          </a:stretch>
        </p:blipFill>
        <p:spPr>
          <a:xfrm>
            <a:off x="5036457" y="3061611"/>
            <a:ext cx="3816930" cy="1781003"/>
          </a:xfrm>
          <a:prstGeom prst="rect">
            <a:avLst/>
          </a:prstGeom>
        </p:spPr>
      </p:pic>
    </p:spTree>
    <p:extLst>
      <p:ext uri="{BB962C8B-B14F-4D97-AF65-F5344CB8AC3E}">
        <p14:creationId xmlns:p14="http://schemas.microsoft.com/office/powerpoint/2010/main" val="303969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D813A7B-6188-49D0-BD64-43D1414DAE0C}"/>
              </a:ext>
            </a:extLst>
          </p:cNvPr>
          <p:cNvSpPr txBox="1"/>
          <p:nvPr/>
        </p:nvSpPr>
        <p:spPr>
          <a:xfrm>
            <a:off x="787400" y="224972"/>
            <a:ext cx="7569200" cy="461665"/>
          </a:xfrm>
          <a:prstGeom prst="rect">
            <a:avLst/>
          </a:prstGeom>
          <a:noFill/>
        </p:spPr>
        <p:txBody>
          <a:bodyPr wrap="square" rtlCol="0">
            <a:spAutoFit/>
          </a:bodyPr>
          <a:lstStyle/>
          <a:p>
            <a:pPr algn="ctr"/>
            <a:r>
              <a:rPr lang="it-IT" sz="2400" dirty="0">
                <a:solidFill>
                  <a:srgbClr val="00B050"/>
                </a:solidFill>
                <a:latin typeface="Bernard MT Condensed" panose="02050806060905020404" pitchFamily="18" charset="0"/>
              </a:rPr>
              <a:t>GMM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ECF1DC10-4C49-4A72-BF1D-3B0720A431B9}"/>
              </a:ext>
            </a:extLst>
          </p:cNvPr>
          <p:cNvPicPr>
            <a:picLocks noChangeAspect="1"/>
          </p:cNvPicPr>
          <p:nvPr/>
        </p:nvPicPr>
        <p:blipFill>
          <a:blip r:embed="rId3"/>
          <a:stretch>
            <a:fillRect/>
          </a:stretch>
        </p:blipFill>
        <p:spPr>
          <a:xfrm>
            <a:off x="6059715" y="97816"/>
            <a:ext cx="2852443" cy="2834070"/>
          </a:xfrm>
          <a:prstGeom prst="rect">
            <a:avLst/>
          </a:prstGeom>
        </p:spPr>
      </p:pic>
      <p:pic>
        <p:nvPicPr>
          <p:cNvPr id="6" name="Immagine 5">
            <a:extLst>
              <a:ext uri="{FF2B5EF4-FFF2-40B4-BE49-F238E27FC236}">
                <a16:creationId xmlns:a16="http://schemas.microsoft.com/office/drawing/2014/main" id="{902FFBEE-958D-4221-8BEF-2032CD5C37D0}"/>
              </a:ext>
            </a:extLst>
          </p:cNvPr>
          <p:cNvPicPr>
            <a:picLocks noChangeAspect="1"/>
          </p:cNvPicPr>
          <p:nvPr/>
        </p:nvPicPr>
        <p:blipFill>
          <a:blip r:embed="rId4"/>
          <a:stretch>
            <a:fillRect/>
          </a:stretch>
        </p:blipFill>
        <p:spPr>
          <a:xfrm>
            <a:off x="6562563" y="3059043"/>
            <a:ext cx="1926459" cy="1859486"/>
          </a:xfrm>
          <a:prstGeom prst="rect">
            <a:avLst/>
          </a:prstGeom>
        </p:spPr>
      </p:pic>
      <p:pic>
        <p:nvPicPr>
          <p:cNvPr id="8" name="Immagine 7">
            <a:extLst>
              <a:ext uri="{FF2B5EF4-FFF2-40B4-BE49-F238E27FC236}">
                <a16:creationId xmlns:a16="http://schemas.microsoft.com/office/drawing/2014/main" id="{DD0FEA1D-45B2-45B9-A301-1C8E06846DEA}"/>
              </a:ext>
            </a:extLst>
          </p:cNvPr>
          <p:cNvPicPr>
            <a:picLocks noChangeAspect="1"/>
          </p:cNvPicPr>
          <p:nvPr/>
        </p:nvPicPr>
        <p:blipFill>
          <a:blip r:embed="rId5"/>
          <a:stretch>
            <a:fillRect/>
          </a:stretch>
        </p:blipFill>
        <p:spPr>
          <a:xfrm>
            <a:off x="1051991" y="1471358"/>
            <a:ext cx="2598645" cy="647756"/>
          </a:xfrm>
          <a:prstGeom prst="rect">
            <a:avLst/>
          </a:prstGeom>
        </p:spPr>
      </p:pic>
      <p:pic>
        <p:nvPicPr>
          <p:cNvPr id="10" name="Immagine 9">
            <a:extLst>
              <a:ext uri="{FF2B5EF4-FFF2-40B4-BE49-F238E27FC236}">
                <a16:creationId xmlns:a16="http://schemas.microsoft.com/office/drawing/2014/main" id="{50D49DE4-2786-4346-BE49-806BF517B321}"/>
              </a:ext>
            </a:extLst>
          </p:cNvPr>
          <p:cNvPicPr>
            <a:picLocks noChangeAspect="1"/>
          </p:cNvPicPr>
          <p:nvPr/>
        </p:nvPicPr>
        <p:blipFill>
          <a:blip r:embed="rId6"/>
          <a:stretch>
            <a:fillRect/>
          </a:stretch>
        </p:blipFill>
        <p:spPr>
          <a:xfrm>
            <a:off x="1081020" y="2803225"/>
            <a:ext cx="2569616" cy="640135"/>
          </a:xfrm>
          <a:prstGeom prst="rect">
            <a:avLst/>
          </a:prstGeom>
        </p:spPr>
      </p:pic>
    </p:spTree>
    <p:extLst>
      <p:ext uri="{BB962C8B-B14F-4D97-AF65-F5344CB8AC3E}">
        <p14:creationId xmlns:p14="http://schemas.microsoft.com/office/powerpoint/2010/main" val="2474419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141607C-4EA4-47A0-AA62-8449DCEF0B4B}"/>
              </a:ext>
            </a:extLst>
          </p:cNvPr>
          <p:cNvPicPr>
            <a:picLocks noChangeAspect="1"/>
          </p:cNvPicPr>
          <p:nvPr/>
        </p:nvPicPr>
        <p:blipFill>
          <a:blip r:embed="rId3"/>
          <a:stretch>
            <a:fillRect/>
          </a:stretch>
        </p:blipFill>
        <p:spPr>
          <a:xfrm>
            <a:off x="435429" y="678818"/>
            <a:ext cx="3657600" cy="1823374"/>
          </a:xfrm>
          <a:prstGeom prst="rect">
            <a:avLst/>
          </a:prstGeom>
        </p:spPr>
      </p:pic>
      <p:pic>
        <p:nvPicPr>
          <p:cNvPr id="5" name="Immagine 4">
            <a:extLst>
              <a:ext uri="{FF2B5EF4-FFF2-40B4-BE49-F238E27FC236}">
                <a16:creationId xmlns:a16="http://schemas.microsoft.com/office/drawing/2014/main" id="{BBC1D083-010A-4222-AE33-F9E2815F1E08}"/>
              </a:ext>
            </a:extLst>
          </p:cNvPr>
          <p:cNvPicPr>
            <a:picLocks noChangeAspect="1"/>
          </p:cNvPicPr>
          <p:nvPr/>
        </p:nvPicPr>
        <p:blipFill>
          <a:blip r:embed="rId4"/>
          <a:stretch>
            <a:fillRect/>
          </a:stretch>
        </p:blipFill>
        <p:spPr>
          <a:xfrm>
            <a:off x="5276633" y="678818"/>
            <a:ext cx="3431938" cy="1755266"/>
          </a:xfrm>
          <a:prstGeom prst="rect">
            <a:avLst/>
          </a:prstGeom>
        </p:spPr>
      </p:pic>
      <p:pic>
        <p:nvPicPr>
          <p:cNvPr id="7" name="Immagine 6">
            <a:extLst>
              <a:ext uri="{FF2B5EF4-FFF2-40B4-BE49-F238E27FC236}">
                <a16:creationId xmlns:a16="http://schemas.microsoft.com/office/drawing/2014/main" id="{976DC4B8-560F-4F91-AD34-369CA8836DEC}"/>
              </a:ext>
            </a:extLst>
          </p:cNvPr>
          <p:cNvPicPr>
            <a:picLocks noChangeAspect="1"/>
          </p:cNvPicPr>
          <p:nvPr/>
        </p:nvPicPr>
        <p:blipFill>
          <a:blip r:embed="rId5"/>
          <a:stretch>
            <a:fillRect/>
          </a:stretch>
        </p:blipFill>
        <p:spPr>
          <a:xfrm>
            <a:off x="516313" y="2911024"/>
            <a:ext cx="3576716" cy="1889689"/>
          </a:xfrm>
          <a:prstGeom prst="rect">
            <a:avLst/>
          </a:prstGeom>
        </p:spPr>
      </p:pic>
      <p:pic>
        <p:nvPicPr>
          <p:cNvPr id="9" name="Immagine 8">
            <a:extLst>
              <a:ext uri="{FF2B5EF4-FFF2-40B4-BE49-F238E27FC236}">
                <a16:creationId xmlns:a16="http://schemas.microsoft.com/office/drawing/2014/main" id="{39E89285-86CA-4101-ACDD-204D19EBACA8}"/>
              </a:ext>
            </a:extLst>
          </p:cNvPr>
          <p:cNvPicPr>
            <a:picLocks noChangeAspect="1"/>
          </p:cNvPicPr>
          <p:nvPr/>
        </p:nvPicPr>
        <p:blipFill>
          <a:blip r:embed="rId6"/>
          <a:stretch>
            <a:fillRect/>
          </a:stretch>
        </p:blipFill>
        <p:spPr>
          <a:xfrm>
            <a:off x="5276633" y="2911024"/>
            <a:ext cx="3431938" cy="1693660"/>
          </a:xfrm>
          <a:prstGeom prst="rect">
            <a:avLst/>
          </a:prstGeom>
        </p:spPr>
      </p:pic>
    </p:spTree>
    <p:extLst>
      <p:ext uri="{BB962C8B-B14F-4D97-AF65-F5344CB8AC3E}">
        <p14:creationId xmlns:p14="http://schemas.microsoft.com/office/powerpoint/2010/main" val="416382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63"/>
        <p:cNvGrpSpPr/>
        <p:nvPr/>
      </p:nvGrpSpPr>
      <p:grpSpPr>
        <a:xfrm>
          <a:off x="0" y="0"/>
          <a:ext cx="0" cy="0"/>
          <a:chOff x="0" y="0"/>
          <a:chExt cx="0" cy="0"/>
        </a:xfrm>
      </p:grpSpPr>
      <p:pic>
        <p:nvPicPr>
          <p:cNvPr id="3" name="Immagine 2">
            <a:extLst>
              <a:ext uri="{FF2B5EF4-FFF2-40B4-BE49-F238E27FC236}">
                <a16:creationId xmlns:a16="http://schemas.microsoft.com/office/drawing/2014/main" id="{A3CCD10F-8208-4A05-8F83-806ED56F77D8}"/>
              </a:ext>
            </a:extLst>
          </p:cNvPr>
          <p:cNvPicPr>
            <a:picLocks noChangeAspect="1"/>
          </p:cNvPicPr>
          <p:nvPr/>
        </p:nvPicPr>
        <p:blipFill>
          <a:blip r:embed="rId4"/>
          <a:stretch>
            <a:fillRect/>
          </a:stretch>
        </p:blipFill>
        <p:spPr>
          <a:xfrm>
            <a:off x="1743739" y="2436024"/>
            <a:ext cx="2418863" cy="2573766"/>
          </a:xfrm>
          <a:prstGeom prst="rect">
            <a:avLst/>
          </a:prstGeom>
        </p:spPr>
      </p:pic>
      <p:pic>
        <p:nvPicPr>
          <p:cNvPr id="5" name="Immagine 4">
            <a:extLst>
              <a:ext uri="{FF2B5EF4-FFF2-40B4-BE49-F238E27FC236}">
                <a16:creationId xmlns:a16="http://schemas.microsoft.com/office/drawing/2014/main" id="{EE64AB44-4FF4-4D0C-B397-75B022F5037B}"/>
              </a:ext>
            </a:extLst>
          </p:cNvPr>
          <p:cNvPicPr>
            <a:picLocks noChangeAspect="1"/>
          </p:cNvPicPr>
          <p:nvPr/>
        </p:nvPicPr>
        <p:blipFill>
          <a:blip r:embed="rId5"/>
          <a:stretch>
            <a:fillRect/>
          </a:stretch>
        </p:blipFill>
        <p:spPr>
          <a:xfrm>
            <a:off x="339386" y="625531"/>
            <a:ext cx="6225783" cy="1749649"/>
          </a:xfrm>
          <a:prstGeom prst="rect">
            <a:avLst/>
          </a:prstGeom>
        </p:spPr>
      </p:pic>
      <p:pic>
        <p:nvPicPr>
          <p:cNvPr id="7" name="Immagine 6">
            <a:extLst>
              <a:ext uri="{FF2B5EF4-FFF2-40B4-BE49-F238E27FC236}">
                <a16:creationId xmlns:a16="http://schemas.microsoft.com/office/drawing/2014/main" id="{6EF579D1-71C1-4699-A0B5-D8D9C892DE37}"/>
              </a:ext>
            </a:extLst>
          </p:cNvPr>
          <p:cNvPicPr>
            <a:picLocks noChangeAspect="1"/>
          </p:cNvPicPr>
          <p:nvPr/>
        </p:nvPicPr>
        <p:blipFill>
          <a:blip r:embed="rId6"/>
          <a:stretch>
            <a:fillRect/>
          </a:stretch>
        </p:blipFill>
        <p:spPr>
          <a:xfrm>
            <a:off x="4981399" y="2905024"/>
            <a:ext cx="3630877" cy="538685"/>
          </a:xfrm>
          <a:prstGeom prst="rect">
            <a:avLst/>
          </a:prstGeom>
        </p:spPr>
      </p:pic>
      <p:sp>
        <p:nvSpPr>
          <p:cNvPr id="9" name="CasellaDiTesto 8">
            <a:extLst>
              <a:ext uri="{FF2B5EF4-FFF2-40B4-BE49-F238E27FC236}">
                <a16:creationId xmlns:a16="http://schemas.microsoft.com/office/drawing/2014/main" id="{5597C46D-B373-4551-B850-8CCC402C6CC2}"/>
              </a:ext>
            </a:extLst>
          </p:cNvPr>
          <p:cNvSpPr txBox="1"/>
          <p:nvPr/>
        </p:nvSpPr>
        <p:spPr>
          <a:xfrm>
            <a:off x="478971" y="246743"/>
            <a:ext cx="8461829" cy="461665"/>
          </a:xfrm>
          <a:prstGeom prst="rect">
            <a:avLst/>
          </a:prstGeom>
          <a:noFill/>
        </p:spPr>
        <p:txBody>
          <a:bodyPr wrap="square" rtlCol="0">
            <a:spAutoFit/>
          </a:bodyPr>
          <a:lstStyle/>
          <a:p>
            <a:r>
              <a:rPr lang="it-IT" sz="2400" dirty="0">
                <a:solidFill>
                  <a:srgbClr val="00B050"/>
                </a:solidFill>
                <a:latin typeface="Bernard MT Condensed" panose="02050806060905020404" pitchFamily="18" charset="0"/>
              </a:rPr>
              <a:t>USE CASE: AUTOINSURANCE DATA SET</a:t>
            </a:r>
          </a:p>
        </p:txBody>
      </p:sp>
    </p:spTree>
    <p:extLst>
      <p:ext uri="{BB962C8B-B14F-4D97-AF65-F5344CB8AC3E}">
        <p14:creationId xmlns:p14="http://schemas.microsoft.com/office/powerpoint/2010/main" val="268916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5E005F0E-9863-4F9E-8D7C-903A18AB7763}"/>
              </a:ext>
            </a:extLst>
          </p:cNvPr>
          <p:cNvSpPr txBox="1"/>
          <p:nvPr/>
        </p:nvSpPr>
        <p:spPr>
          <a:xfrm>
            <a:off x="787400" y="224972"/>
            <a:ext cx="7569200" cy="461665"/>
          </a:xfrm>
          <a:prstGeom prst="rect">
            <a:avLst/>
          </a:prstGeom>
          <a:noFill/>
        </p:spPr>
        <p:txBody>
          <a:bodyPr wrap="square" rtlCol="0">
            <a:spAutoFit/>
          </a:bodyPr>
          <a:lstStyle/>
          <a:p>
            <a:r>
              <a:rPr lang="it-IT" sz="2400" dirty="0" err="1">
                <a:solidFill>
                  <a:srgbClr val="00B050"/>
                </a:solidFill>
                <a:latin typeface="Bernard MT Condensed" panose="02050806060905020404" pitchFamily="18" charset="0"/>
              </a:rPr>
              <a:t>Hierarchical</a:t>
            </a:r>
            <a:r>
              <a:rPr lang="it-IT" sz="2400" dirty="0">
                <a:solidFill>
                  <a:srgbClr val="00B050"/>
                </a:solidFill>
                <a:latin typeface="Bernard MT Condensed" panose="02050806060905020404" pitchFamily="18" charset="0"/>
              </a:rPr>
              <a:t> Clustering </a:t>
            </a:r>
            <a:r>
              <a:rPr lang="it-IT" sz="2400" dirty="0" err="1">
                <a:solidFill>
                  <a:srgbClr val="00B050"/>
                </a:solidFill>
                <a:latin typeface="Bernard MT Condensed" panose="02050806060905020404" pitchFamily="18" charset="0"/>
              </a:rPr>
              <a:t>results</a:t>
            </a:r>
            <a:endParaRPr lang="it-IT" sz="2400" dirty="0">
              <a:solidFill>
                <a:srgbClr val="00B050"/>
              </a:solidFill>
              <a:latin typeface="Bernard MT Condensed" panose="02050806060905020404" pitchFamily="18" charset="0"/>
            </a:endParaRPr>
          </a:p>
        </p:txBody>
      </p:sp>
      <p:pic>
        <p:nvPicPr>
          <p:cNvPr id="4" name="Immagine 3">
            <a:extLst>
              <a:ext uri="{FF2B5EF4-FFF2-40B4-BE49-F238E27FC236}">
                <a16:creationId xmlns:a16="http://schemas.microsoft.com/office/drawing/2014/main" id="{CCE21213-FD65-4E8B-94C1-42D707F2606A}"/>
              </a:ext>
            </a:extLst>
          </p:cNvPr>
          <p:cNvPicPr>
            <a:picLocks noChangeAspect="1"/>
          </p:cNvPicPr>
          <p:nvPr/>
        </p:nvPicPr>
        <p:blipFill>
          <a:blip r:embed="rId3"/>
          <a:stretch>
            <a:fillRect/>
          </a:stretch>
        </p:blipFill>
        <p:spPr>
          <a:xfrm>
            <a:off x="6103267" y="84294"/>
            <a:ext cx="2794754" cy="2600849"/>
          </a:xfrm>
          <a:prstGeom prst="rect">
            <a:avLst/>
          </a:prstGeom>
        </p:spPr>
      </p:pic>
      <p:pic>
        <p:nvPicPr>
          <p:cNvPr id="6" name="Immagine 5">
            <a:extLst>
              <a:ext uri="{FF2B5EF4-FFF2-40B4-BE49-F238E27FC236}">
                <a16:creationId xmlns:a16="http://schemas.microsoft.com/office/drawing/2014/main" id="{E32F065D-2FA1-4E73-90FD-14FB19584F32}"/>
              </a:ext>
            </a:extLst>
          </p:cNvPr>
          <p:cNvPicPr>
            <a:picLocks noChangeAspect="1"/>
          </p:cNvPicPr>
          <p:nvPr/>
        </p:nvPicPr>
        <p:blipFill>
          <a:blip r:embed="rId4"/>
          <a:stretch>
            <a:fillRect/>
          </a:stretch>
        </p:blipFill>
        <p:spPr>
          <a:xfrm>
            <a:off x="6458856" y="2685143"/>
            <a:ext cx="2284341" cy="2264900"/>
          </a:xfrm>
          <a:prstGeom prst="rect">
            <a:avLst/>
          </a:prstGeom>
        </p:spPr>
      </p:pic>
      <p:pic>
        <p:nvPicPr>
          <p:cNvPr id="8" name="Immagine 7">
            <a:extLst>
              <a:ext uri="{FF2B5EF4-FFF2-40B4-BE49-F238E27FC236}">
                <a16:creationId xmlns:a16="http://schemas.microsoft.com/office/drawing/2014/main" id="{833B0352-8938-4836-BD18-A5B730039E67}"/>
              </a:ext>
            </a:extLst>
          </p:cNvPr>
          <p:cNvPicPr>
            <a:picLocks noChangeAspect="1"/>
          </p:cNvPicPr>
          <p:nvPr/>
        </p:nvPicPr>
        <p:blipFill>
          <a:blip r:embed="rId5"/>
          <a:stretch>
            <a:fillRect/>
          </a:stretch>
        </p:blipFill>
        <p:spPr>
          <a:xfrm>
            <a:off x="1250466" y="1265411"/>
            <a:ext cx="2796782" cy="1219306"/>
          </a:xfrm>
          <a:prstGeom prst="rect">
            <a:avLst/>
          </a:prstGeom>
        </p:spPr>
      </p:pic>
      <p:pic>
        <p:nvPicPr>
          <p:cNvPr id="12" name="Immagine 11">
            <a:extLst>
              <a:ext uri="{FF2B5EF4-FFF2-40B4-BE49-F238E27FC236}">
                <a16:creationId xmlns:a16="http://schemas.microsoft.com/office/drawing/2014/main" id="{B7625B47-D4CD-4747-AD71-C883C180A391}"/>
              </a:ext>
            </a:extLst>
          </p:cNvPr>
          <p:cNvPicPr>
            <a:picLocks noChangeAspect="1"/>
          </p:cNvPicPr>
          <p:nvPr/>
        </p:nvPicPr>
        <p:blipFill>
          <a:blip r:embed="rId6"/>
          <a:stretch>
            <a:fillRect/>
          </a:stretch>
        </p:blipFill>
        <p:spPr>
          <a:xfrm>
            <a:off x="1250466" y="3222712"/>
            <a:ext cx="2796782" cy="1310754"/>
          </a:xfrm>
          <a:prstGeom prst="rect">
            <a:avLst/>
          </a:prstGeom>
        </p:spPr>
      </p:pic>
    </p:spTree>
    <p:extLst>
      <p:ext uri="{BB962C8B-B14F-4D97-AF65-F5344CB8AC3E}">
        <p14:creationId xmlns:p14="http://schemas.microsoft.com/office/powerpoint/2010/main" val="140620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4F1DF358-5A0A-46AE-A4B4-C770CF637668}"/>
              </a:ext>
            </a:extLst>
          </p:cNvPr>
          <p:cNvPicPr>
            <a:picLocks noChangeAspect="1"/>
          </p:cNvPicPr>
          <p:nvPr/>
        </p:nvPicPr>
        <p:blipFill>
          <a:blip r:embed="rId3"/>
          <a:stretch>
            <a:fillRect/>
          </a:stretch>
        </p:blipFill>
        <p:spPr>
          <a:xfrm>
            <a:off x="306581" y="246970"/>
            <a:ext cx="3372790" cy="1777341"/>
          </a:xfrm>
          <a:prstGeom prst="rect">
            <a:avLst/>
          </a:prstGeom>
        </p:spPr>
      </p:pic>
      <p:pic>
        <p:nvPicPr>
          <p:cNvPr id="5" name="Immagine 4">
            <a:extLst>
              <a:ext uri="{FF2B5EF4-FFF2-40B4-BE49-F238E27FC236}">
                <a16:creationId xmlns:a16="http://schemas.microsoft.com/office/drawing/2014/main" id="{A822E892-CE9D-4FE7-A1D9-8DD7D55FCA9D}"/>
              </a:ext>
            </a:extLst>
          </p:cNvPr>
          <p:cNvPicPr>
            <a:picLocks noChangeAspect="1"/>
          </p:cNvPicPr>
          <p:nvPr/>
        </p:nvPicPr>
        <p:blipFill>
          <a:blip r:embed="rId4"/>
          <a:stretch>
            <a:fillRect/>
          </a:stretch>
        </p:blipFill>
        <p:spPr>
          <a:xfrm>
            <a:off x="5072743" y="298791"/>
            <a:ext cx="3372790" cy="1777341"/>
          </a:xfrm>
          <a:prstGeom prst="rect">
            <a:avLst/>
          </a:prstGeom>
        </p:spPr>
      </p:pic>
      <p:pic>
        <p:nvPicPr>
          <p:cNvPr id="7" name="Immagine 6">
            <a:extLst>
              <a:ext uri="{FF2B5EF4-FFF2-40B4-BE49-F238E27FC236}">
                <a16:creationId xmlns:a16="http://schemas.microsoft.com/office/drawing/2014/main" id="{8C17C357-43E4-4189-A308-1AE3FCCFB22A}"/>
              </a:ext>
            </a:extLst>
          </p:cNvPr>
          <p:cNvPicPr>
            <a:picLocks noChangeAspect="1"/>
          </p:cNvPicPr>
          <p:nvPr/>
        </p:nvPicPr>
        <p:blipFill>
          <a:blip r:embed="rId5"/>
          <a:stretch>
            <a:fillRect/>
          </a:stretch>
        </p:blipFill>
        <p:spPr>
          <a:xfrm>
            <a:off x="371169" y="2830287"/>
            <a:ext cx="3308202" cy="1871910"/>
          </a:xfrm>
          <a:prstGeom prst="rect">
            <a:avLst/>
          </a:prstGeom>
        </p:spPr>
      </p:pic>
      <p:pic>
        <p:nvPicPr>
          <p:cNvPr id="9" name="Immagine 8">
            <a:extLst>
              <a:ext uri="{FF2B5EF4-FFF2-40B4-BE49-F238E27FC236}">
                <a16:creationId xmlns:a16="http://schemas.microsoft.com/office/drawing/2014/main" id="{A4A71E9C-F83B-49E6-A5F4-5787E6D05AAE}"/>
              </a:ext>
            </a:extLst>
          </p:cNvPr>
          <p:cNvPicPr>
            <a:picLocks noChangeAspect="1"/>
          </p:cNvPicPr>
          <p:nvPr/>
        </p:nvPicPr>
        <p:blipFill>
          <a:blip r:embed="rId6"/>
          <a:stretch>
            <a:fillRect/>
          </a:stretch>
        </p:blipFill>
        <p:spPr>
          <a:xfrm>
            <a:off x="5072743" y="2830286"/>
            <a:ext cx="3372790" cy="1871910"/>
          </a:xfrm>
          <a:prstGeom prst="rect">
            <a:avLst/>
          </a:prstGeom>
        </p:spPr>
      </p:pic>
    </p:spTree>
    <p:extLst>
      <p:ext uri="{BB962C8B-B14F-4D97-AF65-F5344CB8AC3E}">
        <p14:creationId xmlns:p14="http://schemas.microsoft.com/office/powerpoint/2010/main" val="3514743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7BDB8D6-A758-48BB-A085-DFF8E7135F21}"/>
              </a:ext>
            </a:extLst>
          </p:cNvPr>
          <p:cNvSpPr txBox="1"/>
          <p:nvPr/>
        </p:nvSpPr>
        <p:spPr>
          <a:xfrm>
            <a:off x="787400" y="90293"/>
            <a:ext cx="7569200" cy="1754326"/>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Conclusions</a:t>
            </a: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r>
              <a:rPr lang="it-IT" sz="1500" dirty="0" err="1">
                <a:solidFill>
                  <a:schemeClr val="bg1"/>
                </a:solidFill>
                <a:latin typeface="Berlin Sans FB Demi" panose="020E0802020502020306" pitchFamily="34" charset="0"/>
              </a:rPr>
              <a:t>Opportunity</a:t>
            </a:r>
            <a:r>
              <a:rPr lang="it-IT" sz="1500" dirty="0">
                <a:solidFill>
                  <a:schemeClr val="bg1"/>
                </a:solidFill>
                <a:latin typeface="Berlin Sans FB Demi" panose="020E0802020502020306" pitchFamily="34" charset="0"/>
              </a:rPr>
              <a:t> to use features </a:t>
            </a:r>
            <a:r>
              <a:rPr lang="it-IT" sz="1500" dirty="0" err="1">
                <a:solidFill>
                  <a:schemeClr val="bg1"/>
                </a:solidFill>
                <a:latin typeface="Berlin Sans FB Demi" panose="020E0802020502020306" pitchFamily="34" charset="0"/>
              </a:rPr>
              <a:t>extracted</a:t>
            </a:r>
            <a:r>
              <a:rPr lang="it-IT" sz="1500" dirty="0">
                <a:solidFill>
                  <a:schemeClr val="bg1"/>
                </a:solidFill>
                <a:latin typeface="Berlin Sans FB Demi" panose="020E0802020502020306" pitchFamily="34" charset="0"/>
              </a:rPr>
              <a:t> by </a:t>
            </a:r>
            <a:r>
              <a:rPr lang="it-IT" sz="1500" dirty="0" err="1">
                <a:solidFill>
                  <a:schemeClr val="bg1"/>
                </a:solidFill>
                <a:latin typeface="Berlin Sans FB Demi" panose="020E0802020502020306" pitchFamily="34" charset="0"/>
              </a:rPr>
              <a:t>dimensionality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reduction</a:t>
            </a:r>
            <a:r>
              <a:rPr lang="it-IT" sz="1500" dirty="0">
                <a:solidFill>
                  <a:schemeClr val="bg1"/>
                </a:solidFill>
                <a:latin typeface="Berlin Sans FB Demi" panose="020E0802020502020306" pitchFamily="34" charset="0"/>
              </a:rPr>
              <a:t> tools </a:t>
            </a:r>
            <a:r>
              <a:rPr lang="it-IT" sz="1500" dirty="0" err="1">
                <a:solidFill>
                  <a:schemeClr val="bg1"/>
                </a:solidFill>
                <a:latin typeface="Berlin Sans FB Demi" panose="020E0802020502020306" pitchFamily="34" charset="0"/>
              </a:rPr>
              <a:t>as</a:t>
            </a:r>
            <a:r>
              <a:rPr lang="it-IT" sz="1500" dirty="0">
                <a:solidFill>
                  <a:schemeClr val="bg1"/>
                </a:solidFill>
                <a:latin typeface="Berlin Sans FB Demi" panose="020E0802020502020306" pitchFamily="34" charset="0"/>
              </a:rPr>
              <a:t> new </a:t>
            </a:r>
            <a:r>
              <a:rPr lang="it-IT" sz="1500" dirty="0" err="1">
                <a:solidFill>
                  <a:schemeClr val="bg1"/>
                </a:solidFill>
                <a:latin typeface="Berlin Sans FB Demi" panose="020E0802020502020306" pitchFamily="34" charset="0"/>
              </a:rPr>
              <a:t>additional</a:t>
            </a:r>
            <a:r>
              <a:rPr lang="it-IT" sz="1500" dirty="0">
                <a:solidFill>
                  <a:schemeClr val="bg1"/>
                </a:solidFill>
                <a:latin typeface="Berlin Sans FB Demi" panose="020E0802020502020306" pitchFamily="34" charset="0"/>
              </a:rPr>
              <a:t> features</a:t>
            </a: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Clustering can </a:t>
            </a:r>
            <a:r>
              <a:rPr lang="it-IT" sz="1500" dirty="0" err="1">
                <a:solidFill>
                  <a:schemeClr val="bg1"/>
                </a:solidFill>
                <a:latin typeface="Berlin Sans FB Demi" panose="020E0802020502020306" pitchFamily="34" charset="0"/>
              </a:rPr>
              <a:t>improve</a:t>
            </a:r>
            <a:r>
              <a:rPr lang="it-IT" sz="1500" dirty="0">
                <a:solidFill>
                  <a:schemeClr val="bg1"/>
                </a:solidFill>
                <a:latin typeface="Berlin Sans FB Demi" panose="020E0802020502020306" pitchFamily="34" charset="0"/>
              </a:rPr>
              <a:t> a portfolio and strategy </a:t>
            </a:r>
            <a:r>
              <a:rPr lang="it-IT" sz="1500" dirty="0" err="1">
                <a:solidFill>
                  <a:schemeClr val="bg1"/>
                </a:solidFill>
                <a:latin typeface="Berlin Sans FB Demi" panose="020E0802020502020306" pitchFamily="34" charset="0"/>
              </a:rPr>
              <a:t>analysis</a:t>
            </a:r>
            <a:endParaRPr lang="it-IT" sz="1500" dirty="0">
              <a:solidFill>
                <a:schemeClr val="bg1"/>
              </a:solidFill>
              <a:latin typeface="Berlin Sans FB Demi" panose="020E0802020502020306" pitchFamily="34" charset="0"/>
            </a:endParaRPr>
          </a:p>
          <a:p>
            <a:pPr marL="342900" indent="-342900" algn="just">
              <a:buFont typeface="Arial" panose="020B0604020202020204" pitchFamily="34" charset="0"/>
              <a:buChar char="•"/>
            </a:pPr>
            <a:r>
              <a:rPr lang="it-IT" sz="1500" dirty="0">
                <a:solidFill>
                  <a:schemeClr val="bg1"/>
                </a:solidFill>
                <a:latin typeface="Berlin Sans FB Demi" panose="020E0802020502020306" pitchFamily="34" charset="0"/>
              </a:rPr>
              <a:t>Some models </a:t>
            </a:r>
            <a:r>
              <a:rPr lang="it-IT" sz="1500" dirty="0" err="1">
                <a:solidFill>
                  <a:schemeClr val="bg1"/>
                </a:solidFill>
                <a:latin typeface="Berlin Sans FB Demi" panose="020E0802020502020306" pitchFamily="34" charset="0"/>
              </a:rPr>
              <a:t>give</a:t>
            </a:r>
            <a:r>
              <a:rPr lang="it-IT" sz="1500" dirty="0">
                <a:solidFill>
                  <a:schemeClr val="bg1"/>
                </a:solidFill>
                <a:latin typeface="Berlin Sans FB Demi" panose="020E0802020502020306" pitchFamily="34" charset="0"/>
              </a:rPr>
              <a:t> good performance </a:t>
            </a:r>
            <a:r>
              <a:rPr lang="it-IT" sz="1500" dirty="0" err="1">
                <a:solidFill>
                  <a:schemeClr val="bg1"/>
                </a:solidFill>
                <a:latin typeface="Berlin Sans FB Demi" panose="020E0802020502020306" pitchFamily="34" charset="0"/>
              </a:rPr>
              <a:t>but</a:t>
            </a:r>
            <a:r>
              <a:rPr lang="it-IT" sz="1500" dirty="0">
                <a:solidFill>
                  <a:schemeClr val="bg1"/>
                </a:solidFill>
                <a:latin typeface="Berlin Sans FB Demi" panose="020E0802020502020306" pitchFamily="34" charset="0"/>
              </a:rPr>
              <a:t> are </a:t>
            </a:r>
            <a:r>
              <a:rPr lang="it-IT" sz="1500" dirty="0" err="1">
                <a:solidFill>
                  <a:schemeClr val="bg1"/>
                </a:solidFill>
                <a:latin typeface="Berlin Sans FB Demi" panose="020E0802020502020306" pitchFamily="34" charset="0"/>
              </a:rPr>
              <a:t>quite</a:t>
            </a:r>
            <a:r>
              <a:rPr lang="it-IT" sz="1500" dirty="0">
                <a:solidFill>
                  <a:schemeClr val="bg1"/>
                </a:solidFill>
                <a:latin typeface="Berlin Sans FB Demi" panose="020E0802020502020306" pitchFamily="34" charset="0"/>
              </a:rPr>
              <a:t> a black-box </a:t>
            </a:r>
          </a:p>
        </p:txBody>
      </p:sp>
      <p:sp>
        <p:nvSpPr>
          <p:cNvPr id="4" name="CasellaDiTesto 3">
            <a:extLst>
              <a:ext uri="{FF2B5EF4-FFF2-40B4-BE49-F238E27FC236}">
                <a16:creationId xmlns:a16="http://schemas.microsoft.com/office/drawing/2014/main" id="{9B0D5E13-35BB-4260-BEA6-D405BECFA617}"/>
              </a:ext>
            </a:extLst>
          </p:cNvPr>
          <p:cNvSpPr txBox="1"/>
          <p:nvPr/>
        </p:nvSpPr>
        <p:spPr>
          <a:xfrm>
            <a:off x="581247" y="1982495"/>
            <a:ext cx="8073655" cy="3070712"/>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References</a:t>
            </a:r>
            <a:endParaRPr lang="it-IT" sz="2400" dirty="0">
              <a:solidFill>
                <a:srgbClr val="00B050"/>
              </a:solidFill>
              <a:latin typeface="Bernard MT Condensed" panose="02050806060905020404" pitchFamily="18" charset="0"/>
            </a:endParaRPr>
          </a:p>
          <a:p>
            <a:pPr algn="ctr"/>
            <a:endParaRPr lang="it-IT" sz="2400" dirty="0">
              <a:solidFill>
                <a:srgbClr val="00B050"/>
              </a:solidFill>
              <a:latin typeface="Bernard MT Condensed" panose="020508060609050204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 Hastie, R.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Tbishirani</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J. Friedman, “The Elements of Statistical Learning”, 2017, Springer</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M. V.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Wutrich</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S.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Rentzmann</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“Unsupervised Learning: What is a sport car?”, 2019, SSRN.</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I. Goodfellow, Y.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Bengio</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A. Courville, “Deep Learning”, 2016, MIT Press </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Yoon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Hyup</a:t>
            </a: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 Hwang, “Hands-On Data Science for Marketing”,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GB"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G. Bonaccorso, “Hands-On Unsupervised Learning with Python”, 2019, </a:t>
            </a:r>
            <a:r>
              <a:rPr lang="en-GB" sz="1200" dirty="0" err="1">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rPr>
              <a:t>Packt</a:t>
            </a:r>
            <a:endParaRPr lang="it-IT" sz="1200" dirty="0">
              <a:solidFill>
                <a:schemeClr val="bg1"/>
              </a:solidFill>
              <a:effectLst/>
              <a:latin typeface="Berlin Sans FB Demi" panose="020E0802020502020306" pitchFamily="34" charset="0"/>
              <a:ea typeface="Calibri" panose="020F0502020204030204" pitchFamily="34" charset="0"/>
              <a:cs typeface="Times New Roman" panose="020206030504050203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a:p>
            <a:pPr marL="342900" indent="-342900" algn="just">
              <a:buFont typeface="Arial" panose="020B0604020202020204" pitchFamily="34" charset="0"/>
              <a:buChar char="•"/>
            </a:pPr>
            <a:endParaRPr lang="it-IT" sz="2400" dirty="0">
              <a:solidFill>
                <a:srgbClr val="00B050"/>
              </a:solidFill>
              <a:latin typeface="Bernard MT Condensed" panose="02050806060905020404" pitchFamily="18" charset="0"/>
            </a:endParaRPr>
          </a:p>
        </p:txBody>
      </p:sp>
    </p:spTree>
    <p:extLst>
      <p:ext uri="{BB962C8B-B14F-4D97-AF65-F5344CB8AC3E}">
        <p14:creationId xmlns:p14="http://schemas.microsoft.com/office/powerpoint/2010/main" val="157877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939A564-3BAF-4635-89AA-358F771084A5}"/>
              </a:ext>
            </a:extLst>
          </p:cNvPr>
          <p:cNvSpPr txBox="1"/>
          <p:nvPr/>
        </p:nvSpPr>
        <p:spPr>
          <a:xfrm>
            <a:off x="2906232" y="928578"/>
            <a:ext cx="2615609" cy="1569660"/>
          </a:xfrm>
          <a:prstGeom prst="rect">
            <a:avLst/>
          </a:prstGeom>
          <a:noFill/>
        </p:spPr>
        <p:txBody>
          <a:bodyPr wrap="square" rtlCol="0">
            <a:spAutoFit/>
          </a:bodyPr>
          <a:lstStyle/>
          <a:p>
            <a:pPr algn="ctr"/>
            <a:r>
              <a:rPr lang="it-IT" sz="9600" dirty="0">
                <a:solidFill>
                  <a:srgbClr val="FF0000"/>
                </a:solidFill>
                <a:latin typeface="Berlin Sans FB Demi" panose="020E0802020502020306" pitchFamily="34" charset="0"/>
              </a:rPr>
              <a:t>???</a:t>
            </a:r>
          </a:p>
        </p:txBody>
      </p:sp>
      <p:sp>
        <p:nvSpPr>
          <p:cNvPr id="4" name="CasellaDiTesto 3">
            <a:extLst>
              <a:ext uri="{FF2B5EF4-FFF2-40B4-BE49-F238E27FC236}">
                <a16:creationId xmlns:a16="http://schemas.microsoft.com/office/drawing/2014/main" id="{53F6619C-3A9A-4143-8708-45FB51DE81D6}"/>
              </a:ext>
            </a:extLst>
          </p:cNvPr>
          <p:cNvSpPr txBox="1"/>
          <p:nvPr/>
        </p:nvSpPr>
        <p:spPr>
          <a:xfrm>
            <a:off x="6393120" y="4518711"/>
            <a:ext cx="2565991" cy="246221"/>
          </a:xfrm>
          <a:prstGeom prst="rect">
            <a:avLst/>
          </a:prstGeom>
          <a:noFill/>
        </p:spPr>
        <p:txBody>
          <a:bodyPr wrap="square" rtlCol="0">
            <a:spAutoFit/>
          </a:bodyPr>
          <a:lstStyle/>
          <a:p>
            <a:pPr algn="ctr"/>
            <a:r>
              <a:rPr lang="it-IT" sz="1000" dirty="0" err="1">
                <a:solidFill>
                  <a:schemeClr val="bg1"/>
                </a:solidFill>
                <a:latin typeface="Berlin Sans FB Demi" panose="020E0802020502020306" pitchFamily="34" charset="0"/>
              </a:rPr>
              <a:t>Contacts</a:t>
            </a:r>
            <a:r>
              <a:rPr lang="it-IT" sz="1000" dirty="0">
                <a:solidFill>
                  <a:schemeClr val="bg1"/>
                </a:solidFill>
                <a:latin typeface="Berlin Sans FB Demi" panose="020E0802020502020306" pitchFamily="34" charset="0"/>
              </a:rPr>
              <a:t>:  c.giancaterino@gmail.com</a:t>
            </a:r>
          </a:p>
        </p:txBody>
      </p:sp>
      <p:pic>
        <p:nvPicPr>
          <p:cNvPr id="6" name="Immagine 5">
            <a:extLst>
              <a:ext uri="{FF2B5EF4-FFF2-40B4-BE49-F238E27FC236}">
                <a16:creationId xmlns:a16="http://schemas.microsoft.com/office/drawing/2014/main" id="{47F70920-97B4-4299-8E69-AEB13ED84507}"/>
              </a:ext>
            </a:extLst>
          </p:cNvPr>
          <p:cNvPicPr>
            <a:picLocks noChangeAspect="1"/>
          </p:cNvPicPr>
          <p:nvPr/>
        </p:nvPicPr>
        <p:blipFill>
          <a:blip r:embed="rId3"/>
          <a:stretch>
            <a:fillRect/>
          </a:stretch>
        </p:blipFill>
        <p:spPr>
          <a:xfrm>
            <a:off x="6674439" y="2424222"/>
            <a:ext cx="2003351" cy="2003351"/>
          </a:xfrm>
          <a:prstGeom prst="rect">
            <a:avLst/>
          </a:prstGeom>
        </p:spPr>
      </p:pic>
    </p:spTree>
    <p:extLst>
      <p:ext uri="{BB962C8B-B14F-4D97-AF65-F5344CB8AC3E}">
        <p14:creationId xmlns:p14="http://schemas.microsoft.com/office/powerpoint/2010/main" val="285364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63"/>
        <p:cNvGrpSpPr/>
        <p:nvPr/>
      </p:nvGrpSpPr>
      <p:grpSpPr>
        <a:xfrm>
          <a:off x="0" y="0"/>
          <a:ext cx="0" cy="0"/>
          <a:chOff x="0" y="0"/>
          <a:chExt cx="0" cy="0"/>
        </a:xfrm>
      </p:grpSpPr>
      <p:pic>
        <p:nvPicPr>
          <p:cNvPr id="4" name="Immagine 3">
            <a:extLst>
              <a:ext uri="{FF2B5EF4-FFF2-40B4-BE49-F238E27FC236}">
                <a16:creationId xmlns:a16="http://schemas.microsoft.com/office/drawing/2014/main" id="{81EA8150-8569-43E6-BE48-B48D9F8ACA70}"/>
              </a:ext>
            </a:extLst>
          </p:cNvPr>
          <p:cNvPicPr>
            <a:picLocks noChangeAspect="1"/>
          </p:cNvPicPr>
          <p:nvPr/>
        </p:nvPicPr>
        <p:blipFill>
          <a:blip r:embed="rId4"/>
          <a:stretch>
            <a:fillRect/>
          </a:stretch>
        </p:blipFill>
        <p:spPr>
          <a:xfrm>
            <a:off x="654732" y="453655"/>
            <a:ext cx="2323411" cy="2231555"/>
          </a:xfrm>
          <a:prstGeom prst="rect">
            <a:avLst/>
          </a:prstGeom>
        </p:spPr>
      </p:pic>
      <p:pic>
        <p:nvPicPr>
          <p:cNvPr id="7" name="Immagine 6">
            <a:extLst>
              <a:ext uri="{FF2B5EF4-FFF2-40B4-BE49-F238E27FC236}">
                <a16:creationId xmlns:a16="http://schemas.microsoft.com/office/drawing/2014/main" id="{54BE1437-6868-4267-AF45-445F3ACA14D8}"/>
              </a:ext>
            </a:extLst>
          </p:cNvPr>
          <p:cNvPicPr>
            <a:picLocks noChangeAspect="1"/>
          </p:cNvPicPr>
          <p:nvPr/>
        </p:nvPicPr>
        <p:blipFill>
          <a:blip r:embed="rId5"/>
          <a:stretch>
            <a:fillRect/>
          </a:stretch>
        </p:blipFill>
        <p:spPr>
          <a:xfrm>
            <a:off x="226830" y="2953657"/>
            <a:ext cx="3975056" cy="1842207"/>
          </a:xfrm>
          <a:prstGeom prst="rect">
            <a:avLst/>
          </a:prstGeom>
        </p:spPr>
      </p:pic>
      <p:pic>
        <p:nvPicPr>
          <p:cNvPr id="10" name="Immagine 9">
            <a:extLst>
              <a:ext uri="{FF2B5EF4-FFF2-40B4-BE49-F238E27FC236}">
                <a16:creationId xmlns:a16="http://schemas.microsoft.com/office/drawing/2014/main" id="{01A8F2CB-9388-4419-B448-4A7AEA839DDB}"/>
              </a:ext>
            </a:extLst>
          </p:cNvPr>
          <p:cNvPicPr>
            <a:picLocks noChangeAspect="1"/>
          </p:cNvPicPr>
          <p:nvPr/>
        </p:nvPicPr>
        <p:blipFill>
          <a:blip r:embed="rId6"/>
          <a:stretch>
            <a:fillRect/>
          </a:stretch>
        </p:blipFill>
        <p:spPr>
          <a:xfrm>
            <a:off x="5775996" y="453655"/>
            <a:ext cx="2247845" cy="2231556"/>
          </a:xfrm>
          <a:prstGeom prst="rect">
            <a:avLst/>
          </a:prstGeom>
        </p:spPr>
      </p:pic>
      <p:pic>
        <p:nvPicPr>
          <p:cNvPr id="12" name="Immagine 11">
            <a:extLst>
              <a:ext uri="{FF2B5EF4-FFF2-40B4-BE49-F238E27FC236}">
                <a16:creationId xmlns:a16="http://schemas.microsoft.com/office/drawing/2014/main" id="{472E0F07-2196-4BEA-97AC-E85D294DBA9E}"/>
              </a:ext>
            </a:extLst>
          </p:cNvPr>
          <p:cNvPicPr>
            <a:picLocks noChangeAspect="1"/>
          </p:cNvPicPr>
          <p:nvPr/>
        </p:nvPicPr>
        <p:blipFill>
          <a:blip r:embed="rId7"/>
          <a:stretch>
            <a:fillRect/>
          </a:stretch>
        </p:blipFill>
        <p:spPr>
          <a:xfrm>
            <a:off x="4942115" y="2953657"/>
            <a:ext cx="3925808" cy="1842208"/>
          </a:xfrm>
          <a:prstGeom prst="rect">
            <a:avLst/>
          </a:prstGeom>
        </p:spPr>
      </p:pic>
      <p:sp>
        <p:nvSpPr>
          <p:cNvPr id="6" name="CasellaDiTesto 5">
            <a:extLst>
              <a:ext uri="{FF2B5EF4-FFF2-40B4-BE49-F238E27FC236}">
                <a16:creationId xmlns:a16="http://schemas.microsoft.com/office/drawing/2014/main" id="{99AE5F82-7D08-4EDA-86CD-37A27D804D0B}"/>
              </a:ext>
            </a:extLst>
          </p:cNvPr>
          <p:cNvSpPr txBox="1"/>
          <p:nvPr/>
        </p:nvSpPr>
        <p:spPr>
          <a:xfrm>
            <a:off x="580572" y="56093"/>
            <a:ext cx="8461829"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CLV and </a:t>
            </a:r>
            <a:r>
              <a:rPr lang="it-IT" sz="1600" dirty="0" err="1">
                <a:solidFill>
                  <a:schemeClr val="bg1"/>
                </a:solidFill>
                <a:latin typeface="Berlin Sans FB Demi" panose="020E0802020502020306" pitchFamily="34" charset="0"/>
              </a:rPr>
              <a:t>Monthly</a:t>
            </a:r>
            <a:r>
              <a:rPr lang="it-IT" sz="1600" dirty="0">
                <a:solidFill>
                  <a:schemeClr val="bg1"/>
                </a:solidFill>
                <a:latin typeface="Berlin Sans FB Demi" panose="020E0802020502020306" pitchFamily="34" charset="0"/>
              </a:rPr>
              <a:t> Premium Auto in the </a:t>
            </a:r>
            <a:r>
              <a:rPr lang="it-IT" sz="1600" dirty="0" err="1">
                <a:solidFill>
                  <a:schemeClr val="bg1"/>
                </a:solidFill>
                <a:latin typeface="Berlin Sans FB Demi" panose="020E0802020502020306" pitchFamily="34" charset="0"/>
              </a:rPr>
              <a:t>year</a:t>
            </a:r>
            <a:endParaRPr lang="it-IT" sz="16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1962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3C10847-874D-4E29-8237-3E487368F004}"/>
              </a:ext>
            </a:extLst>
          </p:cNvPr>
          <p:cNvPicPr>
            <a:picLocks noChangeAspect="1"/>
          </p:cNvPicPr>
          <p:nvPr/>
        </p:nvPicPr>
        <p:blipFill>
          <a:blip r:embed="rId3"/>
          <a:stretch>
            <a:fillRect/>
          </a:stretch>
        </p:blipFill>
        <p:spPr>
          <a:xfrm>
            <a:off x="2484492" y="-1"/>
            <a:ext cx="5462080" cy="2670629"/>
          </a:xfrm>
          <a:prstGeom prst="rect">
            <a:avLst/>
          </a:prstGeom>
        </p:spPr>
      </p:pic>
      <p:pic>
        <p:nvPicPr>
          <p:cNvPr id="5" name="Immagine 4">
            <a:extLst>
              <a:ext uri="{FF2B5EF4-FFF2-40B4-BE49-F238E27FC236}">
                <a16:creationId xmlns:a16="http://schemas.microsoft.com/office/drawing/2014/main" id="{8B3A0772-EACB-40AE-974A-CB59CC125D4A}"/>
              </a:ext>
            </a:extLst>
          </p:cNvPr>
          <p:cNvPicPr>
            <a:picLocks noChangeAspect="1"/>
          </p:cNvPicPr>
          <p:nvPr/>
        </p:nvPicPr>
        <p:blipFill>
          <a:blip r:embed="rId4"/>
          <a:stretch>
            <a:fillRect/>
          </a:stretch>
        </p:blipFill>
        <p:spPr>
          <a:xfrm>
            <a:off x="2484492" y="2670628"/>
            <a:ext cx="5462080" cy="2472872"/>
          </a:xfrm>
          <a:prstGeom prst="rect">
            <a:avLst/>
          </a:prstGeom>
        </p:spPr>
      </p:pic>
      <p:sp>
        <p:nvSpPr>
          <p:cNvPr id="4" name="CasellaDiTesto 3">
            <a:extLst>
              <a:ext uri="{FF2B5EF4-FFF2-40B4-BE49-F238E27FC236}">
                <a16:creationId xmlns:a16="http://schemas.microsoft.com/office/drawing/2014/main" id="{CBE1582E-F97C-4B7C-AFFE-B0E0D29F1AA2}"/>
              </a:ext>
            </a:extLst>
          </p:cNvPr>
          <p:cNvSpPr txBox="1"/>
          <p:nvPr/>
        </p:nvSpPr>
        <p:spPr>
          <a:xfrm>
            <a:off x="210458" y="56093"/>
            <a:ext cx="1865086" cy="1077218"/>
          </a:xfrm>
          <a:prstGeom prst="rect">
            <a:avLst/>
          </a:prstGeom>
          <a:noFill/>
        </p:spPr>
        <p:txBody>
          <a:bodyPr wrap="square" rtlCol="0">
            <a:spAutoFit/>
          </a:bodyPr>
          <a:lstStyle/>
          <a:p>
            <a:r>
              <a:rPr lang="it-IT" sz="1600" dirty="0">
                <a:solidFill>
                  <a:schemeClr val="bg1"/>
                </a:solidFill>
                <a:latin typeface="Berlin Sans FB Demi" panose="020E0802020502020306" pitchFamily="34" charset="0"/>
              </a:rPr>
              <a:t>Distribution of CLV on 2 features: </a:t>
            </a:r>
            <a:r>
              <a:rPr lang="it-IT" sz="1600" dirty="0" err="1">
                <a:solidFill>
                  <a:schemeClr val="bg1"/>
                </a:solidFill>
                <a:latin typeface="Berlin Sans FB Demi" panose="020E0802020502020306" pitchFamily="34" charset="0"/>
              </a:rPr>
              <a:t>Vehicle</a:t>
            </a:r>
            <a:r>
              <a:rPr lang="it-IT" sz="1600" dirty="0">
                <a:solidFill>
                  <a:schemeClr val="bg1"/>
                </a:solidFill>
                <a:latin typeface="Berlin Sans FB Demi" panose="020E0802020502020306" pitchFamily="34" charset="0"/>
              </a:rPr>
              <a:t> class and </a:t>
            </a:r>
            <a:r>
              <a:rPr lang="it-IT" sz="1600" dirty="0" err="1">
                <a:solidFill>
                  <a:schemeClr val="bg1"/>
                </a:solidFill>
                <a:latin typeface="Berlin Sans FB Demi" panose="020E0802020502020306" pitchFamily="34" charset="0"/>
              </a:rPr>
              <a:t>Locaton</a:t>
            </a:r>
            <a:r>
              <a:rPr lang="it-IT" sz="1600" dirty="0">
                <a:solidFill>
                  <a:schemeClr val="bg1"/>
                </a:solidFill>
                <a:latin typeface="Berlin Sans FB Demi" panose="020E0802020502020306" pitchFamily="34" charset="0"/>
              </a:rPr>
              <a:t> code</a:t>
            </a:r>
          </a:p>
        </p:txBody>
      </p:sp>
    </p:spTree>
    <p:extLst>
      <p:ext uri="{BB962C8B-B14F-4D97-AF65-F5344CB8AC3E}">
        <p14:creationId xmlns:p14="http://schemas.microsoft.com/office/powerpoint/2010/main" val="309781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BF17108-586A-4290-8F88-15DF82373B7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Which</a:t>
            </a:r>
            <a:r>
              <a:rPr lang="it-IT" sz="2400" dirty="0">
                <a:solidFill>
                  <a:srgbClr val="00B050"/>
                </a:solidFill>
                <a:latin typeface="Bernard MT Condensed" panose="02050806060905020404" pitchFamily="18" charset="0"/>
              </a:rPr>
              <a:t> model can I use to </a:t>
            </a:r>
            <a:r>
              <a:rPr lang="it-IT" sz="2400" dirty="0" err="1">
                <a:solidFill>
                  <a:srgbClr val="00B050"/>
                </a:solidFill>
                <a:latin typeface="Bernard MT Condensed" panose="02050806060905020404" pitchFamily="18" charset="0"/>
              </a:rPr>
              <a:t>predict</a:t>
            </a:r>
            <a:r>
              <a:rPr lang="it-IT" sz="2400" dirty="0">
                <a:solidFill>
                  <a:srgbClr val="00B050"/>
                </a:solidFill>
                <a:latin typeface="Bernard MT Condensed" panose="02050806060905020404" pitchFamily="18" charset="0"/>
              </a:rPr>
              <a:t> CLV?</a:t>
            </a:r>
          </a:p>
        </p:txBody>
      </p:sp>
      <p:sp>
        <p:nvSpPr>
          <p:cNvPr id="3" name="CasellaDiTesto 2">
            <a:extLst>
              <a:ext uri="{FF2B5EF4-FFF2-40B4-BE49-F238E27FC236}">
                <a16:creationId xmlns:a16="http://schemas.microsoft.com/office/drawing/2014/main" id="{62C53DC9-A8AA-4F03-9CC5-3028680F63CF}"/>
              </a:ext>
            </a:extLst>
          </p:cNvPr>
          <p:cNvSpPr txBox="1"/>
          <p:nvPr/>
        </p:nvSpPr>
        <p:spPr>
          <a:xfrm>
            <a:off x="362857" y="1059543"/>
            <a:ext cx="4412343" cy="1200329"/>
          </a:xfrm>
          <a:prstGeom prst="rect">
            <a:avLst/>
          </a:prstGeom>
          <a:noFill/>
        </p:spPr>
        <p:txBody>
          <a:bodyPr wrap="square" rtlCol="0">
            <a:spAutoFit/>
          </a:bodyPr>
          <a:lstStyle/>
          <a:p>
            <a:r>
              <a:rPr lang="it-IT" dirty="0" err="1">
                <a:solidFill>
                  <a:schemeClr val="bg1"/>
                </a:solidFill>
                <a:latin typeface="Berlin Sans FB Demi" panose="020E0802020502020306" pitchFamily="34" charset="0"/>
              </a:rPr>
              <a:t>Generalized</a:t>
            </a:r>
            <a:r>
              <a:rPr lang="it-IT" dirty="0">
                <a:solidFill>
                  <a:schemeClr val="bg1"/>
                </a:solidFill>
                <a:latin typeface="Berlin Sans FB Demi" panose="020E0802020502020306" pitchFamily="34" charset="0"/>
              </a:rPr>
              <a:t> Linear Model (GLM)</a:t>
            </a:r>
          </a:p>
          <a:p>
            <a:r>
              <a:rPr lang="it-IT" dirty="0">
                <a:solidFill>
                  <a:schemeClr val="bg1"/>
                </a:solidFill>
                <a:latin typeface="Berlin Sans FB Demi" panose="020E0802020502020306" pitchFamily="34" charset="0"/>
              </a:rPr>
              <a:t>Random </a:t>
            </a:r>
            <a:r>
              <a:rPr lang="it-IT" dirty="0" err="1">
                <a:solidFill>
                  <a:schemeClr val="bg1"/>
                </a:solidFill>
                <a:latin typeface="Berlin Sans FB Demi" panose="020E0802020502020306" pitchFamily="34" charset="0"/>
              </a:rPr>
              <a:t>Forest</a:t>
            </a:r>
            <a:r>
              <a:rPr lang="it-IT" dirty="0">
                <a:solidFill>
                  <a:schemeClr val="bg1"/>
                </a:solidFill>
                <a:latin typeface="Berlin Sans FB Demi" panose="020E0802020502020306" pitchFamily="34" charset="0"/>
              </a:rPr>
              <a:t> (RF)</a:t>
            </a:r>
          </a:p>
          <a:p>
            <a:r>
              <a:rPr lang="it-IT" dirty="0" err="1">
                <a:solidFill>
                  <a:schemeClr val="bg1"/>
                </a:solidFill>
                <a:latin typeface="Berlin Sans FB Demi" panose="020E0802020502020306" pitchFamily="34" charset="0"/>
              </a:rPr>
              <a:t>Gradient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Boosting</a:t>
            </a:r>
            <a:r>
              <a:rPr lang="it-IT" dirty="0">
                <a:solidFill>
                  <a:schemeClr val="bg1"/>
                </a:solidFill>
                <a:latin typeface="Berlin Sans FB Demi" panose="020E0802020502020306" pitchFamily="34" charset="0"/>
              </a:rPr>
              <a:t> Machine (GBM)</a:t>
            </a:r>
          </a:p>
          <a:p>
            <a:r>
              <a:rPr lang="it-IT" dirty="0" err="1">
                <a:solidFill>
                  <a:schemeClr val="bg1"/>
                </a:solidFill>
                <a:latin typeface="Berlin Sans FB Demi" panose="020E0802020502020306" pitchFamily="34" charset="0"/>
              </a:rPr>
              <a:t>Neural</a:t>
            </a:r>
            <a:r>
              <a:rPr lang="it-IT" dirty="0">
                <a:solidFill>
                  <a:schemeClr val="bg1"/>
                </a:solidFill>
                <a:latin typeface="Berlin Sans FB Demi" panose="020E0802020502020306" pitchFamily="34" charset="0"/>
              </a:rPr>
              <a:t> Networks (NN)</a:t>
            </a:r>
          </a:p>
        </p:txBody>
      </p:sp>
      <p:pic>
        <p:nvPicPr>
          <p:cNvPr id="5" name="Immagine 4">
            <a:extLst>
              <a:ext uri="{FF2B5EF4-FFF2-40B4-BE49-F238E27FC236}">
                <a16:creationId xmlns:a16="http://schemas.microsoft.com/office/drawing/2014/main" id="{A77F3BBF-7727-4995-AAE7-6AFF5496868F}"/>
              </a:ext>
            </a:extLst>
          </p:cNvPr>
          <p:cNvPicPr>
            <a:picLocks noChangeAspect="1"/>
          </p:cNvPicPr>
          <p:nvPr/>
        </p:nvPicPr>
        <p:blipFill>
          <a:blip r:embed="rId3"/>
          <a:stretch>
            <a:fillRect/>
          </a:stretch>
        </p:blipFill>
        <p:spPr>
          <a:xfrm>
            <a:off x="1097891" y="2910754"/>
            <a:ext cx="1767993" cy="1082134"/>
          </a:xfrm>
          <a:prstGeom prst="rect">
            <a:avLst/>
          </a:prstGeom>
        </p:spPr>
      </p:pic>
      <p:pic>
        <p:nvPicPr>
          <p:cNvPr id="7" name="Immagine 6">
            <a:extLst>
              <a:ext uri="{FF2B5EF4-FFF2-40B4-BE49-F238E27FC236}">
                <a16:creationId xmlns:a16="http://schemas.microsoft.com/office/drawing/2014/main" id="{20412CA0-4A71-4F03-AB57-FA464CF21BC3}"/>
              </a:ext>
            </a:extLst>
          </p:cNvPr>
          <p:cNvPicPr>
            <a:picLocks noChangeAspect="1"/>
          </p:cNvPicPr>
          <p:nvPr/>
        </p:nvPicPr>
        <p:blipFill>
          <a:blip r:embed="rId4"/>
          <a:stretch>
            <a:fillRect/>
          </a:stretch>
        </p:blipFill>
        <p:spPr>
          <a:xfrm>
            <a:off x="3232033" y="2259872"/>
            <a:ext cx="5549110" cy="2393734"/>
          </a:xfrm>
          <a:prstGeom prst="rect">
            <a:avLst/>
          </a:prstGeom>
        </p:spPr>
      </p:pic>
      <p:sp>
        <p:nvSpPr>
          <p:cNvPr id="4" name="CasellaDiTesto 3">
            <a:extLst>
              <a:ext uri="{FF2B5EF4-FFF2-40B4-BE49-F238E27FC236}">
                <a16:creationId xmlns:a16="http://schemas.microsoft.com/office/drawing/2014/main" id="{8389A143-A3FE-4C37-BDD0-3A8E2D14A011}"/>
              </a:ext>
            </a:extLst>
          </p:cNvPr>
          <p:cNvSpPr txBox="1"/>
          <p:nvPr/>
        </p:nvSpPr>
        <p:spPr>
          <a:xfrm>
            <a:off x="362857" y="4601029"/>
            <a:ext cx="8280400" cy="369332"/>
          </a:xfrm>
          <a:prstGeom prst="rect">
            <a:avLst/>
          </a:prstGeom>
          <a:noFill/>
        </p:spPr>
        <p:txBody>
          <a:bodyPr wrap="square" rtlCol="0">
            <a:spAutoFit/>
          </a:bodyPr>
          <a:lstStyle/>
          <a:p>
            <a:r>
              <a:rPr lang="it-IT" dirty="0">
                <a:solidFill>
                  <a:schemeClr val="bg1"/>
                </a:solidFill>
                <a:latin typeface="Berlin Sans FB Demi" panose="020E0802020502020306" pitchFamily="34" charset="0"/>
              </a:rPr>
              <a:t>....and the winner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…..GBM!!! </a:t>
            </a:r>
            <a:r>
              <a:rPr lang="it-IT" dirty="0" err="1">
                <a:solidFill>
                  <a:schemeClr val="bg1"/>
                </a:solidFill>
                <a:latin typeface="Berlin Sans FB Demi" panose="020E0802020502020306" pitchFamily="34" charset="0"/>
              </a:rPr>
              <a:t>It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is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used</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as</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flat</a:t>
            </a:r>
            <a:r>
              <a:rPr lang="it-IT" dirty="0">
                <a:solidFill>
                  <a:schemeClr val="bg1"/>
                </a:solidFill>
                <a:latin typeface="Berlin Sans FB Demi" panose="020E0802020502020306" pitchFamily="34" charset="0"/>
              </a:rPr>
              <a:t> model for </a:t>
            </a:r>
            <a:r>
              <a:rPr lang="it-IT" dirty="0" err="1">
                <a:solidFill>
                  <a:schemeClr val="bg1"/>
                </a:solidFill>
                <a:latin typeface="Berlin Sans FB Demi" panose="020E0802020502020306" pitchFamily="34" charset="0"/>
              </a:rPr>
              <a:t>next</a:t>
            </a:r>
            <a:r>
              <a:rPr lang="it-IT" dirty="0">
                <a:solidFill>
                  <a:schemeClr val="bg1"/>
                </a:solidFill>
                <a:latin typeface="Berlin Sans FB Demi" panose="020E0802020502020306" pitchFamily="34" charset="0"/>
              </a:rPr>
              <a:t> </a:t>
            </a:r>
            <a:r>
              <a:rPr lang="it-IT" dirty="0" err="1">
                <a:solidFill>
                  <a:schemeClr val="bg1"/>
                </a:solidFill>
                <a:latin typeface="Berlin Sans FB Demi" panose="020E0802020502020306" pitchFamily="34" charset="0"/>
              </a:rPr>
              <a:t>experiments</a:t>
            </a:r>
            <a:r>
              <a:rPr lang="it-IT" dirty="0">
                <a:solidFill>
                  <a:schemeClr val="bg1"/>
                </a:solidFill>
                <a:latin typeface="Berlin Sans FB Demi" panose="020E0802020502020306" pitchFamily="34" charset="0"/>
              </a:rPr>
              <a:t>!!!</a:t>
            </a:r>
            <a:r>
              <a:rPr lang="it-IT" dirty="0">
                <a:solidFill>
                  <a:schemeClr val="bg1"/>
                </a:solidFill>
              </a:rPr>
              <a:t> </a:t>
            </a:r>
          </a:p>
        </p:txBody>
      </p:sp>
    </p:spTree>
    <p:extLst>
      <p:ext uri="{BB962C8B-B14F-4D97-AF65-F5344CB8AC3E}">
        <p14:creationId xmlns:p14="http://schemas.microsoft.com/office/powerpoint/2010/main" val="279948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509FCBE-0BC9-4194-9705-BF20B5A7AF8C}"/>
              </a:ext>
            </a:extLst>
          </p:cNvPr>
          <p:cNvPicPr>
            <a:picLocks noChangeAspect="1"/>
          </p:cNvPicPr>
          <p:nvPr/>
        </p:nvPicPr>
        <p:blipFill>
          <a:blip r:embed="rId3"/>
          <a:stretch>
            <a:fillRect/>
          </a:stretch>
        </p:blipFill>
        <p:spPr>
          <a:xfrm>
            <a:off x="377370" y="674914"/>
            <a:ext cx="3483265" cy="1773464"/>
          </a:xfrm>
          <a:prstGeom prst="rect">
            <a:avLst/>
          </a:prstGeom>
        </p:spPr>
      </p:pic>
      <p:pic>
        <p:nvPicPr>
          <p:cNvPr id="5" name="Immagine 4">
            <a:extLst>
              <a:ext uri="{FF2B5EF4-FFF2-40B4-BE49-F238E27FC236}">
                <a16:creationId xmlns:a16="http://schemas.microsoft.com/office/drawing/2014/main" id="{55DD9D21-4D69-4B6B-BFFE-75751CBF1479}"/>
              </a:ext>
            </a:extLst>
          </p:cNvPr>
          <p:cNvPicPr>
            <a:picLocks noChangeAspect="1"/>
          </p:cNvPicPr>
          <p:nvPr/>
        </p:nvPicPr>
        <p:blipFill>
          <a:blip r:embed="rId4"/>
          <a:stretch>
            <a:fillRect/>
          </a:stretch>
        </p:blipFill>
        <p:spPr>
          <a:xfrm>
            <a:off x="5072967" y="676285"/>
            <a:ext cx="3483266" cy="1767557"/>
          </a:xfrm>
          <a:prstGeom prst="rect">
            <a:avLst/>
          </a:prstGeom>
        </p:spPr>
      </p:pic>
      <p:pic>
        <p:nvPicPr>
          <p:cNvPr id="7" name="Immagine 6">
            <a:extLst>
              <a:ext uri="{FF2B5EF4-FFF2-40B4-BE49-F238E27FC236}">
                <a16:creationId xmlns:a16="http://schemas.microsoft.com/office/drawing/2014/main" id="{A3146CB7-22B8-4C7C-B88C-F01BE08C388D}"/>
              </a:ext>
            </a:extLst>
          </p:cNvPr>
          <p:cNvPicPr>
            <a:picLocks noChangeAspect="1"/>
          </p:cNvPicPr>
          <p:nvPr/>
        </p:nvPicPr>
        <p:blipFill>
          <a:blip r:embed="rId5"/>
          <a:stretch>
            <a:fillRect/>
          </a:stretch>
        </p:blipFill>
        <p:spPr>
          <a:xfrm>
            <a:off x="5072965" y="3091543"/>
            <a:ext cx="3483267" cy="1824570"/>
          </a:xfrm>
          <a:prstGeom prst="rect">
            <a:avLst/>
          </a:prstGeom>
        </p:spPr>
      </p:pic>
      <p:pic>
        <p:nvPicPr>
          <p:cNvPr id="9" name="Immagine 8">
            <a:extLst>
              <a:ext uri="{FF2B5EF4-FFF2-40B4-BE49-F238E27FC236}">
                <a16:creationId xmlns:a16="http://schemas.microsoft.com/office/drawing/2014/main" id="{FBE3EE1E-C4BF-4F36-9028-500A94A9BE70}"/>
              </a:ext>
            </a:extLst>
          </p:cNvPr>
          <p:cNvPicPr>
            <a:picLocks noChangeAspect="1"/>
          </p:cNvPicPr>
          <p:nvPr/>
        </p:nvPicPr>
        <p:blipFill>
          <a:blip r:embed="rId6"/>
          <a:stretch>
            <a:fillRect/>
          </a:stretch>
        </p:blipFill>
        <p:spPr>
          <a:xfrm>
            <a:off x="377370" y="3091543"/>
            <a:ext cx="3483265" cy="1792075"/>
          </a:xfrm>
          <a:prstGeom prst="rect">
            <a:avLst/>
          </a:prstGeom>
        </p:spPr>
      </p:pic>
      <p:sp>
        <p:nvSpPr>
          <p:cNvPr id="10" name="CasellaDiTesto 9">
            <a:extLst>
              <a:ext uri="{FF2B5EF4-FFF2-40B4-BE49-F238E27FC236}">
                <a16:creationId xmlns:a16="http://schemas.microsoft.com/office/drawing/2014/main" id="{FB60C7FA-B73B-41E9-8274-B93AFF817747}"/>
              </a:ext>
            </a:extLst>
          </p:cNvPr>
          <p:cNvSpPr txBox="1"/>
          <p:nvPr/>
        </p:nvSpPr>
        <p:spPr>
          <a:xfrm>
            <a:off x="892629" y="252625"/>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GLM</a:t>
            </a:r>
          </a:p>
        </p:txBody>
      </p:sp>
      <p:sp>
        <p:nvSpPr>
          <p:cNvPr id="11" name="CasellaDiTesto 10">
            <a:extLst>
              <a:ext uri="{FF2B5EF4-FFF2-40B4-BE49-F238E27FC236}">
                <a16:creationId xmlns:a16="http://schemas.microsoft.com/office/drawing/2014/main" id="{A50AC6CA-7285-4F95-B168-63C50BD70125}"/>
              </a:ext>
            </a:extLst>
          </p:cNvPr>
          <p:cNvSpPr txBox="1"/>
          <p:nvPr/>
        </p:nvSpPr>
        <p:spPr>
          <a:xfrm>
            <a:off x="5682343" y="305582"/>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GBM</a:t>
            </a:r>
          </a:p>
        </p:txBody>
      </p:sp>
      <p:sp>
        <p:nvSpPr>
          <p:cNvPr id="12" name="CasellaDiTesto 11">
            <a:extLst>
              <a:ext uri="{FF2B5EF4-FFF2-40B4-BE49-F238E27FC236}">
                <a16:creationId xmlns:a16="http://schemas.microsoft.com/office/drawing/2014/main" id="{18A67705-1AFB-4027-91EC-6C8DE866AE1F}"/>
              </a:ext>
            </a:extLst>
          </p:cNvPr>
          <p:cNvSpPr txBox="1"/>
          <p:nvPr/>
        </p:nvSpPr>
        <p:spPr>
          <a:xfrm>
            <a:off x="762000"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RF</a:t>
            </a:r>
          </a:p>
        </p:txBody>
      </p:sp>
      <p:sp>
        <p:nvSpPr>
          <p:cNvPr id="13" name="CasellaDiTesto 12">
            <a:extLst>
              <a:ext uri="{FF2B5EF4-FFF2-40B4-BE49-F238E27FC236}">
                <a16:creationId xmlns:a16="http://schemas.microsoft.com/office/drawing/2014/main" id="{156AAD16-8B90-4786-A313-796738191370}"/>
              </a:ext>
            </a:extLst>
          </p:cNvPr>
          <p:cNvSpPr txBox="1"/>
          <p:nvPr/>
        </p:nvSpPr>
        <p:spPr>
          <a:xfrm>
            <a:off x="5609771" y="2695123"/>
            <a:ext cx="2518228" cy="369332"/>
          </a:xfrm>
          <a:prstGeom prst="rect">
            <a:avLst/>
          </a:prstGeom>
          <a:noFill/>
        </p:spPr>
        <p:txBody>
          <a:bodyPr wrap="square" rtlCol="0">
            <a:spAutoFit/>
          </a:bodyPr>
          <a:lstStyle/>
          <a:p>
            <a:pPr algn="ctr"/>
            <a:r>
              <a:rPr lang="it-IT" dirty="0">
                <a:solidFill>
                  <a:srgbClr val="00B050"/>
                </a:solidFill>
                <a:latin typeface="Bernard MT Condensed" panose="02050806060905020404" pitchFamily="18" charset="0"/>
              </a:rPr>
              <a:t>NN</a:t>
            </a:r>
          </a:p>
        </p:txBody>
      </p:sp>
      <p:sp>
        <p:nvSpPr>
          <p:cNvPr id="14" name="CasellaDiTesto 13">
            <a:extLst>
              <a:ext uri="{FF2B5EF4-FFF2-40B4-BE49-F238E27FC236}">
                <a16:creationId xmlns:a16="http://schemas.microsoft.com/office/drawing/2014/main" id="{F90C1110-EE2C-4CDD-8483-C9F788141B20}"/>
              </a:ext>
            </a:extLst>
          </p:cNvPr>
          <p:cNvSpPr txBox="1"/>
          <p:nvPr/>
        </p:nvSpPr>
        <p:spPr>
          <a:xfrm>
            <a:off x="580572" y="56093"/>
            <a:ext cx="8461829" cy="338554"/>
          </a:xfrm>
          <a:prstGeom prst="rect">
            <a:avLst/>
          </a:prstGeom>
          <a:noFill/>
        </p:spPr>
        <p:txBody>
          <a:bodyPr wrap="square" rtlCol="0">
            <a:spAutoFit/>
          </a:bodyPr>
          <a:lstStyle/>
          <a:p>
            <a:pPr algn="ctr"/>
            <a:r>
              <a:rPr lang="it-IT" sz="1600" dirty="0">
                <a:solidFill>
                  <a:schemeClr val="bg1"/>
                </a:solidFill>
                <a:latin typeface="Berlin Sans FB Demi" panose="020E0802020502020306" pitchFamily="34" charset="0"/>
              </a:rPr>
              <a:t>Distribution of CLV models</a:t>
            </a:r>
          </a:p>
        </p:txBody>
      </p:sp>
    </p:spTree>
    <p:extLst>
      <p:ext uri="{BB962C8B-B14F-4D97-AF65-F5344CB8AC3E}">
        <p14:creationId xmlns:p14="http://schemas.microsoft.com/office/powerpoint/2010/main" val="320087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CDEFEC9-770A-4F72-A456-98599079CB0A}"/>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Unsupervised</a:t>
            </a:r>
            <a:r>
              <a:rPr lang="it-IT" sz="2400" dirty="0">
                <a:solidFill>
                  <a:srgbClr val="00B050"/>
                </a:solidFill>
                <a:latin typeface="Bernard MT Condensed" panose="02050806060905020404" pitchFamily="18" charset="0"/>
              </a:rPr>
              <a:t> Learning</a:t>
            </a:r>
          </a:p>
        </p:txBody>
      </p:sp>
      <p:sp>
        <p:nvSpPr>
          <p:cNvPr id="3" name="CasellaDiTesto 2">
            <a:extLst>
              <a:ext uri="{FF2B5EF4-FFF2-40B4-BE49-F238E27FC236}">
                <a16:creationId xmlns:a16="http://schemas.microsoft.com/office/drawing/2014/main" id="{7C4BBC90-E4FF-4936-8FE1-41FEE2B72244}"/>
              </a:ext>
            </a:extLst>
          </p:cNvPr>
          <p:cNvSpPr txBox="1"/>
          <p:nvPr/>
        </p:nvSpPr>
        <p:spPr>
          <a:xfrm>
            <a:off x="972457" y="769257"/>
            <a:ext cx="7569200" cy="923330"/>
          </a:xfrm>
          <a:prstGeom prst="rect">
            <a:avLst/>
          </a:prstGeom>
          <a:noFill/>
        </p:spPr>
        <p:txBody>
          <a:bodyPr wrap="square" rtlCol="0">
            <a:spAutoFit/>
          </a:bodyPr>
          <a:lstStyle/>
          <a:p>
            <a:pPr algn="ctr"/>
            <a:r>
              <a:rPr lang="en-US" b="0" i="0" dirty="0">
                <a:solidFill>
                  <a:schemeClr val="bg1"/>
                </a:solidFill>
                <a:effectLst/>
                <a:latin typeface="Berlin Sans FB Demi" panose="020E0802020502020306" pitchFamily="34" charset="0"/>
              </a:rPr>
              <a:t>Unsupervised Learning describes tasks that involves using a model to discover a good internal representation of input data useful for subsequent Supervised Learning.</a:t>
            </a:r>
            <a:endParaRPr lang="it-IT" dirty="0">
              <a:solidFill>
                <a:schemeClr val="bg1"/>
              </a:solidFill>
              <a:latin typeface="Berlin Sans FB Demi" panose="020E0802020502020306" pitchFamily="34" charset="0"/>
            </a:endParaRPr>
          </a:p>
        </p:txBody>
      </p:sp>
      <p:sp>
        <p:nvSpPr>
          <p:cNvPr id="4" name="CasellaDiTesto 3">
            <a:extLst>
              <a:ext uri="{FF2B5EF4-FFF2-40B4-BE49-F238E27FC236}">
                <a16:creationId xmlns:a16="http://schemas.microsoft.com/office/drawing/2014/main" id="{1C9F2B3A-A8F0-404F-8634-D66134523726}"/>
              </a:ext>
            </a:extLst>
          </p:cNvPr>
          <p:cNvSpPr txBox="1"/>
          <p:nvPr/>
        </p:nvSpPr>
        <p:spPr>
          <a:xfrm>
            <a:off x="623778" y="2353340"/>
            <a:ext cx="1538175" cy="1938992"/>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Dimensionality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Reduction</a:t>
            </a:r>
            <a:r>
              <a:rPr lang="it-IT" sz="1500" dirty="0">
                <a:solidFill>
                  <a:srgbClr val="00B050"/>
                </a:solidFill>
                <a:latin typeface="Berlin Sans FB Demi" panose="020E0802020502020306" pitchFamily="34" charset="0"/>
              </a:rPr>
              <a:t>: </a:t>
            </a:r>
          </a:p>
          <a:p>
            <a:pPr algn="just"/>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of </a:t>
            </a:r>
            <a:r>
              <a:rPr lang="it-IT" sz="1500" dirty="0" err="1">
                <a:solidFill>
                  <a:schemeClr val="bg1"/>
                </a:solidFill>
                <a:latin typeface="Berlin Sans FB Demi" panose="020E0802020502020306" pitchFamily="34" charset="0"/>
              </a:rPr>
              <a:t>reducing</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amount</a:t>
            </a:r>
            <a:r>
              <a:rPr lang="it-IT" sz="1500" dirty="0">
                <a:solidFill>
                  <a:schemeClr val="bg1"/>
                </a:solidFill>
                <a:latin typeface="Berlin Sans FB Demi" panose="020E0802020502020306" pitchFamily="34" charset="0"/>
              </a:rPr>
              <a:t> of features to a set of </a:t>
            </a:r>
            <a:r>
              <a:rPr lang="it-IT" sz="1500" dirty="0" err="1">
                <a:solidFill>
                  <a:schemeClr val="bg1"/>
                </a:solidFill>
                <a:latin typeface="Berlin Sans FB Demi" panose="020E0802020502020306" pitchFamily="34" charset="0"/>
              </a:rPr>
              <a:t>principal</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variables</a:t>
            </a:r>
            <a:endParaRPr lang="it-IT" dirty="0">
              <a:solidFill>
                <a:schemeClr val="bg1"/>
              </a:solidFill>
            </a:endParaRPr>
          </a:p>
        </p:txBody>
      </p:sp>
      <p:sp>
        <p:nvSpPr>
          <p:cNvPr id="5" name="CasellaDiTesto 4">
            <a:extLst>
              <a:ext uri="{FF2B5EF4-FFF2-40B4-BE49-F238E27FC236}">
                <a16:creationId xmlns:a16="http://schemas.microsoft.com/office/drawing/2014/main" id="{158039C5-B824-4176-8CB1-A42066571D52}"/>
              </a:ext>
            </a:extLst>
          </p:cNvPr>
          <p:cNvSpPr txBox="1"/>
          <p:nvPr/>
        </p:nvSpPr>
        <p:spPr>
          <a:xfrm>
            <a:off x="2583712" y="2353340"/>
            <a:ext cx="1538175" cy="1754326"/>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Clustering: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inherent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groupings</a:t>
            </a:r>
            <a:r>
              <a:rPr lang="it-IT" sz="1500" dirty="0">
                <a:solidFill>
                  <a:schemeClr val="bg1"/>
                </a:solidFill>
                <a:latin typeface="Berlin Sans FB Demi" panose="020E0802020502020306" pitchFamily="34" charset="0"/>
              </a:rPr>
              <a:t> in the data</a:t>
            </a:r>
          </a:p>
          <a:p>
            <a:endParaRPr lang="it-IT" dirty="0">
              <a:solidFill>
                <a:schemeClr val="bg1"/>
              </a:solidFill>
            </a:endParaRPr>
          </a:p>
        </p:txBody>
      </p:sp>
      <p:sp>
        <p:nvSpPr>
          <p:cNvPr id="6" name="CasellaDiTesto 5">
            <a:extLst>
              <a:ext uri="{FF2B5EF4-FFF2-40B4-BE49-F238E27FC236}">
                <a16:creationId xmlns:a16="http://schemas.microsoft.com/office/drawing/2014/main" id="{D439401E-5132-49CA-94BA-7D366828A81B}"/>
              </a:ext>
            </a:extLst>
          </p:cNvPr>
          <p:cNvSpPr txBox="1"/>
          <p:nvPr/>
        </p:nvSpPr>
        <p:spPr>
          <a:xfrm>
            <a:off x="4635795" y="2353340"/>
            <a:ext cx="1538175" cy="1985159"/>
          </a:xfrm>
          <a:prstGeom prst="rect">
            <a:avLst/>
          </a:prstGeom>
          <a:noFill/>
        </p:spPr>
        <p:txBody>
          <a:bodyPr wrap="square" rtlCol="0">
            <a:spAutoFit/>
          </a:bodyPr>
          <a:lstStyle/>
          <a:p>
            <a:pPr algn="just"/>
            <a:r>
              <a:rPr lang="it-IT" sz="1500" dirty="0" err="1">
                <a:solidFill>
                  <a:srgbClr val="00B050"/>
                </a:solidFill>
                <a:latin typeface="Berlin Sans FB Demi" panose="020E0802020502020306" pitchFamily="34" charset="0"/>
              </a:rPr>
              <a:t>Anomaly</a:t>
            </a:r>
            <a:r>
              <a:rPr lang="it-IT" sz="1500" dirty="0">
                <a:solidFill>
                  <a:srgbClr val="00B050"/>
                </a:solidFill>
                <a:latin typeface="Berlin Sans FB Demi" panose="020E0802020502020306" pitchFamily="34" charset="0"/>
              </a:rPr>
              <a:t> </a:t>
            </a:r>
            <a:r>
              <a:rPr lang="it-IT" sz="1500" dirty="0" err="1">
                <a:solidFill>
                  <a:srgbClr val="00B050"/>
                </a:solidFill>
                <a:latin typeface="Berlin Sans FB Demi" panose="020E0802020502020306" pitchFamily="34" charset="0"/>
              </a:rPr>
              <a:t>detection</a:t>
            </a:r>
            <a:r>
              <a:rPr lang="it-IT" sz="1500" dirty="0">
                <a:solidFill>
                  <a:srgbClr val="00B050"/>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unusual</a:t>
            </a:r>
            <a:r>
              <a:rPr lang="it-IT" sz="1500" dirty="0">
                <a:solidFill>
                  <a:schemeClr val="bg1"/>
                </a:solidFill>
                <a:latin typeface="Berlin Sans FB Demi" panose="020E0802020502020306" pitchFamily="34" charset="0"/>
              </a:rPr>
              <a:t> data points in the data set</a:t>
            </a:r>
          </a:p>
          <a:p>
            <a:endParaRPr lang="it-IT" dirty="0">
              <a:solidFill>
                <a:schemeClr val="bg1"/>
              </a:solidFill>
            </a:endParaRPr>
          </a:p>
        </p:txBody>
      </p:sp>
      <p:sp>
        <p:nvSpPr>
          <p:cNvPr id="7" name="CasellaDiTesto 6">
            <a:extLst>
              <a:ext uri="{FF2B5EF4-FFF2-40B4-BE49-F238E27FC236}">
                <a16:creationId xmlns:a16="http://schemas.microsoft.com/office/drawing/2014/main" id="{4AC4123B-E915-45CE-B46A-4E85FB8F52DA}"/>
              </a:ext>
            </a:extLst>
          </p:cNvPr>
          <p:cNvSpPr txBox="1"/>
          <p:nvPr/>
        </p:nvSpPr>
        <p:spPr>
          <a:xfrm>
            <a:off x="6814796" y="2353340"/>
            <a:ext cx="1538175" cy="1985159"/>
          </a:xfrm>
          <a:prstGeom prst="rect">
            <a:avLst/>
          </a:prstGeom>
          <a:noFill/>
        </p:spPr>
        <p:txBody>
          <a:bodyPr wrap="square" rtlCol="0">
            <a:spAutoFit/>
          </a:bodyPr>
          <a:lstStyle/>
          <a:p>
            <a:pPr algn="just"/>
            <a:r>
              <a:rPr lang="it-IT" sz="1500" dirty="0">
                <a:solidFill>
                  <a:srgbClr val="00B050"/>
                </a:solidFill>
                <a:latin typeface="Berlin Sans FB Demi" panose="020E0802020502020306" pitchFamily="34" charset="0"/>
              </a:rPr>
              <a:t>Association: </a:t>
            </a:r>
            <a:r>
              <a:rPr lang="it-IT" sz="1500" dirty="0" err="1">
                <a:solidFill>
                  <a:schemeClr val="bg1"/>
                </a:solidFill>
                <a:latin typeface="Berlin Sans FB Demi" panose="020E0802020502020306" pitchFamily="34" charset="0"/>
              </a:rPr>
              <a:t>it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is</a:t>
            </a:r>
            <a:r>
              <a:rPr lang="it-IT" sz="1500" dirty="0">
                <a:solidFill>
                  <a:schemeClr val="bg1"/>
                </a:solidFill>
                <a:latin typeface="Berlin Sans FB Demi" panose="020E0802020502020306" pitchFamily="34" charset="0"/>
              </a:rPr>
              <a:t> the </a:t>
            </a:r>
            <a:r>
              <a:rPr lang="it-IT" sz="1500" dirty="0" err="1">
                <a:solidFill>
                  <a:schemeClr val="bg1"/>
                </a:solidFill>
                <a:latin typeface="Berlin Sans FB Demi" panose="020E0802020502020306" pitchFamily="34" charset="0"/>
              </a:rPr>
              <a:t>process</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used</a:t>
            </a:r>
            <a:r>
              <a:rPr lang="it-IT" sz="1500" dirty="0">
                <a:solidFill>
                  <a:schemeClr val="bg1"/>
                </a:solidFill>
                <a:latin typeface="Berlin Sans FB Demi" panose="020E0802020502020306" pitchFamily="34" charset="0"/>
              </a:rPr>
              <a:t> to </a:t>
            </a:r>
            <a:r>
              <a:rPr lang="it-IT" sz="1500" dirty="0" err="1">
                <a:solidFill>
                  <a:schemeClr val="bg1"/>
                </a:solidFill>
                <a:latin typeface="Berlin Sans FB Demi" panose="020E0802020502020306" pitchFamily="34" charset="0"/>
              </a:rPr>
              <a:t>discover</a:t>
            </a:r>
            <a:r>
              <a:rPr lang="it-IT" sz="1500" dirty="0">
                <a:solidFill>
                  <a:schemeClr val="bg1"/>
                </a:solidFill>
                <a:latin typeface="Berlin Sans FB Demi" panose="020E0802020502020306" pitchFamily="34" charset="0"/>
              </a:rPr>
              <a:t> sets of items </a:t>
            </a:r>
            <a:r>
              <a:rPr lang="it-IT" sz="1500" dirty="0" err="1">
                <a:solidFill>
                  <a:schemeClr val="bg1"/>
                </a:solidFill>
                <a:latin typeface="Berlin Sans FB Demi" panose="020E0802020502020306" pitchFamily="34" charset="0"/>
              </a:rPr>
              <a:t>that</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frequently</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occur</a:t>
            </a:r>
            <a:r>
              <a:rPr lang="it-IT" sz="1500" dirty="0">
                <a:solidFill>
                  <a:schemeClr val="bg1"/>
                </a:solidFill>
                <a:latin typeface="Berlin Sans FB Demi" panose="020E0802020502020306" pitchFamily="34" charset="0"/>
              </a:rPr>
              <a:t> </a:t>
            </a:r>
            <a:r>
              <a:rPr lang="it-IT" sz="1500" dirty="0" err="1">
                <a:solidFill>
                  <a:schemeClr val="bg1"/>
                </a:solidFill>
                <a:latin typeface="Berlin Sans FB Demi" panose="020E0802020502020306" pitchFamily="34" charset="0"/>
              </a:rPr>
              <a:t>together</a:t>
            </a:r>
            <a:r>
              <a:rPr lang="it-IT" sz="1500" dirty="0">
                <a:solidFill>
                  <a:schemeClr val="bg1"/>
                </a:solidFill>
                <a:latin typeface="Berlin Sans FB Demi" panose="020E0802020502020306" pitchFamily="34" charset="0"/>
              </a:rPr>
              <a:t> in the data set </a:t>
            </a:r>
          </a:p>
          <a:p>
            <a:endParaRPr lang="it-IT" dirty="0">
              <a:solidFill>
                <a:schemeClr val="bg1"/>
              </a:solidFill>
            </a:endParaRPr>
          </a:p>
        </p:txBody>
      </p:sp>
      <p:sp>
        <p:nvSpPr>
          <p:cNvPr id="8" name="Rettangolo 7">
            <a:extLst>
              <a:ext uri="{FF2B5EF4-FFF2-40B4-BE49-F238E27FC236}">
                <a16:creationId xmlns:a16="http://schemas.microsoft.com/office/drawing/2014/main" id="{8248650E-B6D8-4FDA-A08C-A12C6B721DFF}"/>
              </a:ext>
            </a:extLst>
          </p:cNvPr>
          <p:cNvSpPr/>
          <p:nvPr/>
        </p:nvSpPr>
        <p:spPr>
          <a:xfrm>
            <a:off x="623778" y="2161953"/>
            <a:ext cx="3700129" cy="235334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685376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D3B2E9E-03B9-4F0D-ADD1-EB36998139D4}"/>
              </a:ext>
            </a:extLst>
          </p:cNvPr>
          <p:cNvSpPr txBox="1"/>
          <p:nvPr/>
        </p:nvSpPr>
        <p:spPr>
          <a:xfrm>
            <a:off x="783771" y="79829"/>
            <a:ext cx="7569200" cy="461665"/>
          </a:xfrm>
          <a:prstGeom prst="rect">
            <a:avLst/>
          </a:prstGeom>
          <a:noFill/>
        </p:spPr>
        <p:txBody>
          <a:bodyPr wrap="square" rtlCol="0">
            <a:spAutoFit/>
          </a:bodyPr>
          <a:lstStyle/>
          <a:p>
            <a:pPr algn="ctr"/>
            <a:r>
              <a:rPr lang="it-IT" sz="2400" dirty="0" err="1">
                <a:solidFill>
                  <a:srgbClr val="00B050"/>
                </a:solidFill>
                <a:latin typeface="Bernard MT Condensed" panose="02050806060905020404" pitchFamily="18" charset="0"/>
              </a:rPr>
              <a:t>Principal</a:t>
            </a:r>
            <a:r>
              <a:rPr lang="it-IT" sz="2400" dirty="0">
                <a:solidFill>
                  <a:srgbClr val="00B050"/>
                </a:solidFill>
                <a:latin typeface="Bernard MT Condensed" panose="02050806060905020404" pitchFamily="18" charset="0"/>
              </a:rPr>
              <a:t> Component Analysis (PCA)</a:t>
            </a:r>
          </a:p>
        </p:txBody>
      </p:sp>
      <p:sp>
        <p:nvSpPr>
          <p:cNvPr id="3" name="CasellaDiTesto 2">
            <a:extLst>
              <a:ext uri="{FF2B5EF4-FFF2-40B4-BE49-F238E27FC236}">
                <a16:creationId xmlns:a16="http://schemas.microsoft.com/office/drawing/2014/main" id="{61E187E4-8B76-4FC6-871A-8C954B7878B2}"/>
              </a:ext>
            </a:extLst>
          </p:cNvPr>
          <p:cNvSpPr txBox="1"/>
          <p:nvPr/>
        </p:nvSpPr>
        <p:spPr>
          <a:xfrm>
            <a:off x="457201" y="619185"/>
            <a:ext cx="4622799" cy="4108817"/>
          </a:xfrm>
          <a:prstGeom prst="rect">
            <a:avLst/>
          </a:prstGeom>
          <a:noFill/>
        </p:spPr>
        <p:txBody>
          <a:bodyPr wrap="square" rtlCol="0">
            <a:spAutoFit/>
          </a:bodyPr>
          <a:lstStyle/>
          <a:p>
            <a:r>
              <a:rPr lang="en-US" sz="1500" dirty="0">
                <a:solidFill>
                  <a:schemeClr val="bg1"/>
                </a:solidFill>
                <a:latin typeface="Berlin Sans FB Demi" panose="020E0802020502020306" pitchFamily="34" charset="0"/>
              </a:rPr>
              <a:t>Principal Components Analysis, by an orthogonal transformation, finds principal components, a sequence of linear combinations of the variables that have maximal variance, and are mutually uncorrelated. This linear transformation fits the data set into new variables (coordinates) where the eigenvectors called loadings represent the directions of the principal axes, whereas the eigenvalues represent the amount of variance that principal components capture from the data when they are projected onto these axes. The principal components are a straight line, and the first principal component holds the most variance. Each following principal component is orthogonal to the last one and has a smaller variance. </a:t>
            </a:r>
          </a:p>
          <a:p>
            <a:endParaRPr lang="en-US" dirty="0">
              <a:solidFill>
                <a:schemeClr val="bg1"/>
              </a:solidFill>
            </a:endParaRPr>
          </a:p>
          <a:p>
            <a:endParaRPr lang="it-IT" dirty="0">
              <a:solidFill>
                <a:schemeClr val="bg1"/>
              </a:solidFill>
            </a:endParaRPr>
          </a:p>
        </p:txBody>
      </p:sp>
      <p:pic>
        <p:nvPicPr>
          <p:cNvPr id="5" name="Immagine 4">
            <a:extLst>
              <a:ext uri="{FF2B5EF4-FFF2-40B4-BE49-F238E27FC236}">
                <a16:creationId xmlns:a16="http://schemas.microsoft.com/office/drawing/2014/main" id="{24CA09D6-3E47-4541-8789-92745D0F4F10}"/>
              </a:ext>
            </a:extLst>
          </p:cNvPr>
          <p:cNvPicPr>
            <a:picLocks noChangeAspect="1"/>
          </p:cNvPicPr>
          <p:nvPr/>
        </p:nvPicPr>
        <p:blipFill>
          <a:blip r:embed="rId3"/>
          <a:stretch>
            <a:fillRect/>
          </a:stretch>
        </p:blipFill>
        <p:spPr>
          <a:xfrm>
            <a:off x="5187449" y="1635578"/>
            <a:ext cx="3877958" cy="2158486"/>
          </a:xfrm>
          <a:prstGeom prst="rect">
            <a:avLst/>
          </a:prstGeom>
        </p:spPr>
      </p:pic>
    </p:spTree>
    <p:extLst>
      <p:ext uri="{BB962C8B-B14F-4D97-AF65-F5344CB8AC3E}">
        <p14:creationId xmlns:p14="http://schemas.microsoft.com/office/powerpoint/2010/main" val="1568879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TM03457452[[fn=Celestiale]]</Template>
  <TotalTime>1602</TotalTime>
  <Words>1482</Words>
  <Application>Microsoft Office PowerPoint</Application>
  <PresentationFormat>Presentazione su schermo (16:9)</PresentationFormat>
  <Paragraphs>88</Paragraphs>
  <Slides>33</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33</vt:i4>
      </vt:variant>
    </vt:vector>
  </HeadingPairs>
  <TitlesOfParts>
    <vt:vector size="39" baseType="lpstr">
      <vt:lpstr>Bernard MT Condensed</vt:lpstr>
      <vt:lpstr>Calibri</vt:lpstr>
      <vt:lpstr>Arial</vt:lpstr>
      <vt:lpstr>Berlin Sans FB Demi</vt:lpstr>
      <vt:lpstr>Calibri Light</vt:lpstr>
      <vt:lpstr>Celestiale</vt:lpstr>
      <vt:lpstr>Unsupervised Learning applied to Customer Lifetime Value (CLV)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Attuario &amp; Data Science</dc:title>
  <dc:creator>Marilena</dc:creator>
  <cp:lastModifiedBy>claudio giancaterino</cp:lastModifiedBy>
  <cp:revision>85</cp:revision>
  <dcterms:modified xsi:type="dcterms:W3CDTF">2021-05-18T18:53:39Z</dcterms:modified>
</cp:coreProperties>
</file>